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84" r:id="rId3"/>
    <p:sldId id="273" r:id="rId4"/>
    <p:sldId id="270" r:id="rId5"/>
    <p:sldId id="271" r:id="rId6"/>
    <p:sldId id="272" r:id="rId7"/>
    <p:sldId id="274" r:id="rId8"/>
    <p:sldId id="276" r:id="rId9"/>
    <p:sldId id="265" r:id="rId10"/>
    <p:sldId id="275" r:id="rId11"/>
    <p:sldId id="267" r:id="rId12"/>
    <p:sldId id="277" r:id="rId13"/>
    <p:sldId id="266" r:id="rId14"/>
    <p:sldId id="280" r:id="rId15"/>
    <p:sldId id="278" r:id="rId16"/>
    <p:sldId id="279" r:id="rId17"/>
    <p:sldId id="281" r:id="rId18"/>
    <p:sldId id="282" r:id="rId19"/>
    <p:sldId id="283" r:id="rId20"/>
    <p:sldId id="268" r:id="rId2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76" d="100"/>
          <a:sy n="76" d="100"/>
        </p:scale>
        <p:origin x="-396"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C88D93E-547F-4E5B-957B-31F6F249DA9B}" type="datetimeFigureOut">
              <a:rPr lang="en-AU"/>
              <a:pPr>
                <a:defRPr/>
              </a:pPr>
              <a:t>26/02/2026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3D62D8A-6921-4214-A015-A438ADF980DA}" type="slidenum">
              <a:rPr lang="en-AU"/>
              <a:pPr>
                <a:defRPr/>
              </a:pPr>
              <a:t>‹#›</a:t>
            </a:fld>
            <a:endParaRPr lang="en-A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21296288-333B-45F9-9420-0B89ACE4C234}" type="datetimeFigureOut">
              <a:rPr lang="en-AU"/>
              <a:pPr>
                <a:defRPr/>
              </a:pPr>
              <a:t>26/02/2026</a:t>
            </a:fld>
            <a:endParaRPr lang="en-AU"/>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115ADB34-9798-4F4B-8D24-67EB40F56E68}" type="slidenum">
              <a:rPr lang="en-AU"/>
              <a:pPr>
                <a:defRPr/>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C06C04C7-4729-4272-86BC-148AFDB8A2C6}" type="datetimeFigureOut">
              <a:rPr lang="en-AU"/>
              <a:pPr>
                <a:defRPr/>
              </a:pPr>
              <a:t>26/02/2026</a:t>
            </a:fld>
            <a:endParaRPr lang="en-AU"/>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7BFBF3EE-DBE3-4859-AE53-E741082E0CA0}" type="slidenum">
              <a:rPr lang="en-AU"/>
              <a:pPr>
                <a:defRPr/>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1AA91B87-A87C-4945-B1C5-E256087B0190}" type="datetimeFigureOut">
              <a:rPr lang="en-AU"/>
              <a:pPr>
                <a:defRPr/>
              </a:pPr>
              <a:t>26/02/2026</a:t>
            </a:fld>
            <a:endParaRPr lang="en-AU"/>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05A8A546-AC7D-44C4-992D-55493BA3B853}" type="slidenum">
              <a:rPr lang="en-AU"/>
              <a:pPr>
                <a:defRPr/>
              </a:pPr>
              <a:t>‹#›</a:t>
            </a:fld>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Table Placeholder 2"/>
          <p:cNvSpPr>
            <a:spLocks noGrp="1"/>
          </p:cNvSpPr>
          <p:nvPr>
            <p:ph type="tbl" idx="1"/>
          </p:nvPr>
        </p:nvSpPr>
        <p:spPr>
          <a:xfrm>
            <a:off x="838200" y="1825625"/>
            <a:ext cx="10515600" cy="4351338"/>
          </a:xfrm>
        </p:spPr>
        <p:txBody>
          <a:bodyPr/>
          <a:lstStyle/>
          <a:p>
            <a:pPr lvl="0"/>
            <a:endParaRPr lang="en-US" noProof="0"/>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9A8AEDEA-4C14-47B7-9766-5EA759515449}" type="datetimeFigureOut">
              <a:rPr lang="en-AU"/>
              <a:pPr>
                <a:defRPr/>
              </a:pPr>
              <a:t>26/02/2026</a:t>
            </a:fld>
            <a:endParaRPr lang="en-AU"/>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5F48AD0A-DACF-4E2D-88E2-65BED7E371D7}" type="slidenum">
              <a:rPr lang="en-AU"/>
              <a:pPr>
                <a:defRPr/>
              </a:pPr>
              <a:t>‹#›</a:t>
            </a:fld>
            <a:endParaRPr lang="en-A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Text Placeholder 2"/>
          <p:cNvSpPr>
            <a:spLocks noGrp="1"/>
          </p:cNvSpPr>
          <p:nvPr>
            <p:ph type="body"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617DA022-B4DE-492F-B2F3-6008AA0BC601}" type="datetimeFigureOut">
              <a:rPr lang="en-AU"/>
              <a:pPr>
                <a:defRPr/>
              </a:pPr>
              <a:t>26/02/2026</a:t>
            </a:fld>
            <a:endParaRPr lang="en-AU"/>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89936DA4-6315-479B-B50C-85126AD624AC}" type="slidenum">
              <a:rPr lang="en-AU"/>
              <a:pPr>
                <a:defRPr/>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9F1F0DA8-AACD-4B37-B53E-6F6363B83A6D}" type="datetimeFigureOut">
              <a:rPr lang="en-AU"/>
              <a:pPr>
                <a:defRPr/>
              </a:pPr>
              <a:t>26/02/2026</a:t>
            </a:fld>
            <a:endParaRPr lang="en-AU"/>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2CDE4609-8C4C-4C2D-82F6-50791F0C55D3}" type="slidenum">
              <a:rPr lang="en-AU"/>
              <a:pPr>
                <a:defRPr/>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3816C3E2-EE9C-409D-898F-DEBD2308F4C6}" type="datetimeFigureOut">
              <a:rPr lang="en-AU"/>
              <a:pPr>
                <a:defRPr/>
              </a:pPr>
              <a:t>26/02/2026</a:t>
            </a:fld>
            <a:endParaRPr lang="en-AU"/>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630B8282-03D5-4EE2-B5D5-7F2BD9083FA6}" type="slidenum">
              <a:rPr lang="en-AU"/>
              <a:pPr>
                <a:defRPr/>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DB386E6C-A4D6-4530-9B9A-04A984D97534}" type="datetimeFigureOut">
              <a:rPr lang="en-AU"/>
              <a:pPr>
                <a:defRPr/>
              </a:pPr>
              <a:t>26/02/2026</a:t>
            </a:fld>
            <a:endParaRPr lang="en-AU"/>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2262A2AE-F105-4F09-94BE-CFABBB975865}" type="slidenum">
              <a:rPr lang="en-AU"/>
              <a:pPr>
                <a:defRPr/>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extLst>
          </p:cNvPr>
          <p:cNvSpPr>
            <a:spLocks noGrp="1"/>
          </p:cNvSpPr>
          <p:nvPr>
            <p:ph type="dt" sz="half" idx="10"/>
          </p:nvPr>
        </p:nvSpPr>
        <p:spPr/>
        <p:txBody>
          <a:bodyPr/>
          <a:lstStyle>
            <a:lvl1pPr>
              <a:defRPr/>
            </a:lvl1pPr>
          </a:lstStyle>
          <a:p>
            <a:pPr>
              <a:defRPr/>
            </a:pPr>
            <a:fld id="{902B180C-5225-4211-91D0-8B3A3E0293E3}" type="datetimeFigureOut">
              <a:rPr lang="en-AU"/>
              <a:pPr>
                <a:defRPr/>
              </a:pPr>
              <a:t>26/02/2026</a:t>
            </a:fld>
            <a:endParaRPr lang="en-AU"/>
          </a:p>
        </p:txBody>
      </p:sp>
      <p:sp>
        <p:nvSpPr>
          <p:cNvPr id="8" name="Footer Placeholder 4">
            <a:extLst>
              <a:ext uri="{FF2B5EF4-FFF2-40B4-BE49-F238E27FC236}"/>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extLst>
          </p:cNvPr>
          <p:cNvSpPr>
            <a:spLocks noGrp="1"/>
          </p:cNvSpPr>
          <p:nvPr>
            <p:ph type="sldNum" sz="quarter" idx="12"/>
          </p:nvPr>
        </p:nvSpPr>
        <p:spPr/>
        <p:txBody>
          <a:bodyPr/>
          <a:lstStyle>
            <a:lvl1pPr>
              <a:defRPr/>
            </a:lvl1pPr>
          </a:lstStyle>
          <a:p>
            <a:pPr>
              <a:defRPr/>
            </a:pPr>
            <a:fld id="{06BFB4FB-4032-4377-B0BD-CA481B7231B7}" type="slidenum">
              <a:rPr lang="en-AU"/>
              <a:pPr>
                <a:defRPr/>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extLst>
          </p:cNvPr>
          <p:cNvSpPr>
            <a:spLocks noGrp="1"/>
          </p:cNvSpPr>
          <p:nvPr>
            <p:ph type="dt" sz="half" idx="10"/>
          </p:nvPr>
        </p:nvSpPr>
        <p:spPr/>
        <p:txBody>
          <a:bodyPr/>
          <a:lstStyle>
            <a:lvl1pPr>
              <a:defRPr/>
            </a:lvl1pPr>
          </a:lstStyle>
          <a:p>
            <a:pPr>
              <a:defRPr/>
            </a:pPr>
            <a:fld id="{D411C592-0F7B-4999-B84F-E6968F296041}" type="datetimeFigureOut">
              <a:rPr lang="en-AU"/>
              <a:pPr>
                <a:defRPr/>
              </a:pPr>
              <a:t>26/02/2026</a:t>
            </a:fld>
            <a:endParaRPr lang="en-AU"/>
          </a:p>
        </p:txBody>
      </p:sp>
      <p:sp>
        <p:nvSpPr>
          <p:cNvPr id="4" name="Footer Placeholder 4">
            <a:extLst>
              <a:ext uri="{FF2B5EF4-FFF2-40B4-BE49-F238E27FC236}"/>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extLst>
          </p:cNvPr>
          <p:cNvSpPr>
            <a:spLocks noGrp="1"/>
          </p:cNvSpPr>
          <p:nvPr>
            <p:ph type="sldNum" sz="quarter" idx="12"/>
          </p:nvPr>
        </p:nvSpPr>
        <p:spPr/>
        <p:txBody>
          <a:bodyPr/>
          <a:lstStyle>
            <a:lvl1pPr>
              <a:defRPr/>
            </a:lvl1pPr>
          </a:lstStyle>
          <a:p>
            <a:pPr>
              <a:defRPr/>
            </a:pPr>
            <a:fld id="{C6F290D2-3533-4FB7-A1CF-8AD206AECD1D}" type="slidenum">
              <a:rPr lang="en-AU"/>
              <a:pPr>
                <a:defRPr/>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extLst>
          </p:cNvPr>
          <p:cNvSpPr>
            <a:spLocks noGrp="1"/>
          </p:cNvSpPr>
          <p:nvPr>
            <p:ph type="dt" sz="half" idx="10"/>
          </p:nvPr>
        </p:nvSpPr>
        <p:spPr/>
        <p:txBody>
          <a:bodyPr/>
          <a:lstStyle>
            <a:lvl1pPr>
              <a:defRPr/>
            </a:lvl1pPr>
          </a:lstStyle>
          <a:p>
            <a:pPr>
              <a:defRPr/>
            </a:pPr>
            <a:fld id="{CC7206D5-8FC5-4C52-B0E7-DA3DF1B88D57}" type="datetimeFigureOut">
              <a:rPr lang="en-AU"/>
              <a:pPr>
                <a:defRPr/>
              </a:pPr>
              <a:t>26/02/2026</a:t>
            </a:fld>
            <a:endParaRPr lang="en-AU"/>
          </a:p>
        </p:txBody>
      </p:sp>
      <p:sp>
        <p:nvSpPr>
          <p:cNvPr id="3" name="Footer Placeholder 4">
            <a:extLst>
              <a:ext uri="{FF2B5EF4-FFF2-40B4-BE49-F238E27FC236}"/>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extLst>
          </p:cNvPr>
          <p:cNvSpPr>
            <a:spLocks noGrp="1"/>
          </p:cNvSpPr>
          <p:nvPr>
            <p:ph type="sldNum" sz="quarter" idx="12"/>
          </p:nvPr>
        </p:nvSpPr>
        <p:spPr/>
        <p:txBody>
          <a:bodyPr/>
          <a:lstStyle>
            <a:lvl1pPr>
              <a:defRPr/>
            </a:lvl1pPr>
          </a:lstStyle>
          <a:p>
            <a:pPr>
              <a:defRPr/>
            </a:pPr>
            <a:fld id="{2E27EE37-9B2B-4002-A441-F082CFF20F54}" type="slidenum">
              <a:rPr lang="en-AU"/>
              <a:pPr>
                <a:defRPr/>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9C0BD47A-DDEB-4A5F-801E-B7DE3D04C6EC}" type="datetimeFigureOut">
              <a:rPr lang="en-AU"/>
              <a:pPr>
                <a:defRPr/>
              </a:pPr>
              <a:t>26/02/2026</a:t>
            </a:fld>
            <a:endParaRPr lang="en-AU"/>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648C26E0-AD92-4543-A16A-E2638205D749}" type="slidenum">
              <a:rPr lang="en-AU"/>
              <a:pPr>
                <a:defRPr/>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F391C66E-28D8-487D-9B69-F3E872C8A286}" type="datetimeFigureOut">
              <a:rPr lang="en-AU"/>
              <a:pPr>
                <a:defRPr/>
              </a:pPr>
              <a:t>26/02/2026</a:t>
            </a:fld>
            <a:endParaRPr lang="en-AU"/>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BCD600E9-5E1A-433A-AA55-1B1636E7AC2D}" type="slidenum">
              <a:rPr lang="en-AU"/>
              <a:pPr>
                <a:defRPr/>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82000"/>
                  </a:schemeClr>
                </a:solidFill>
                <a:latin typeface="+mn-lt"/>
                <a:cs typeface="+mn-cs"/>
              </a:defRPr>
            </a:lvl1pPr>
          </a:lstStyle>
          <a:p>
            <a:pPr>
              <a:defRPr/>
            </a:pPr>
            <a:fld id="{7AC0CB34-C23C-411D-88F4-D06B83D6B3FD}" type="datetimeFigureOut">
              <a:rPr lang="en-AU"/>
              <a:pPr>
                <a:defRPr/>
              </a:pPr>
              <a:t>26/02/2026</a:t>
            </a:fld>
            <a:endParaRPr lang="en-AU"/>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82000"/>
                  </a:schemeClr>
                </a:solidFill>
                <a:latin typeface="+mn-lt"/>
                <a:cs typeface="+mn-cs"/>
              </a:defRPr>
            </a:lvl1pPr>
          </a:lstStyle>
          <a:p>
            <a:pPr>
              <a:defRPr/>
            </a:pPr>
            <a:endParaRPr lang="en-AU"/>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82000"/>
                  </a:schemeClr>
                </a:solidFill>
                <a:latin typeface="+mn-lt"/>
                <a:cs typeface="+mn-cs"/>
              </a:defRPr>
            </a:lvl1pPr>
          </a:lstStyle>
          <a:p>
            <a:pPr>
              <a:defRPr/>
            </a:pPr>
            <a:fld id="{DA4B766B-1416-496A-ADA9-05A4F4EF701F}"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ptos Display"/>
        </a:defRPr>
      </a:lvl2pPr>
      <a:lvl3pPr algn="l" rtl="0" eaLnBrk="0" fontAlgn="base" hangingPunct="0">
        <a:lnSpc>
          <a:spcPct val="90000"/>
        </a:lnSpc>
        <a:spcBef>
          <a:spcPct val="0"/>
        </a:spcBef>
        <a:spcAft>
          <a:spcPct val="0"/>
        </a:spcAft>
        <a:defRPr sz="4400">
          <a:solidFill>
            <a:schemeClr val="tx1"/>
          </a:solidFill>
          <a:latin typeface="Aptos Display"/>
        </a:defRPr>
      </a:lvl3pPr>
      <a:lvl4pPr algn="l" rtl="0" eaLnBrk="0" fontAlgn="base" hangingPunct="0">
        <a:lnSpc>
          <a:spcPct val="90000"/>
        </a:lnSpc>
        <a:spcBef>
          <a:spcPct val="0"/>
        </a:spcBef>
        <a:spcAft>
          <a:spcPct val="0"/>
        </a:spcAft>
        <a:defRPr sz="4400">
          <a:solidFill>
            <a:schemeClr val="tx1"/>
          </a:solidFill>
          <a:latin typeface="Aptos Display"/>
        </a:defRPr>
      </a:lvl4pPr>
      <a:lvl5pPr algn="l" rtl="0" eaLnBrk="0" fontAlgn="base" hangingPunct="0">
        <a:lnSpc>
          <a:spcPct val="90000"/>
        </a:lnSpc>
        <a:spcBef>
          <a:spcPct val="0"/>
        </a:spcBef>
        <a:spcAft>
          <a:spcPct val="0"/>
        </a:spcAft>
        <a:defRPr sz="4400">
          <a:solidFill>
            <a:schemeClr val="tx1"/>
          </a:solidFill>
          <a:latin typeface="Aptos Display"/>
        </a:defRPr>
      </a:lvl5pPr>
      <a:lvl6pPr marL="457200" algn="l" rtl="0" fontAlgn="base">
        <a:lnSpc>
          <a:spcPct val="90000"/>
        </a:lnSpc>
        <a:spcBef>
          <a:spcPct val="0"/>
        </a:spcBef>
        <a:spcAft>
          <a:spcPct val="0"/>
        </a:spcAft>
        <a:defRPr sz="4400">
          <a:solidFill>
            <a:schemeClr val="tx1"/>
          </a:solidFill>
          <a:latin typeface="Aptos Display"/>
        </a:defRPr>
      </a:lvl6pPr>
      <a:lvl7pPr marL="914400" algn="l" rtl="0" fontAlgn="base">
        <a:lnSpc>
          <a:spcPct val="90000"/>
        </a:lnSpc>
        <a:spcBef>
          <a:spcPct val="0"/>
        </a:spcBef>
        <a:spcAft>
          <a:spcPct val="0"/>
        </a:spcAft>
        <a:defRPr sz="4400">
          <a:solidFill>
            <a:schemeClr val="tx1"/>
          </a:solidFill>
          <a:latin typeface="Aptos Display"/>
        </a:defRPr>
      </a:lvl7pPr>
      <a:lvl8pPr marL="1371600" algn="l" rtl="0" fontAlgn="base">
        <a:lnSpc>
          <a:spcPct val="90000"/>
        </a:lnSpc>
        <a:spcBef>
          <a:spcPct val="0"/>
        </a:spcBef>
        <a:spcAft>
          <a:spcPct val="0"/>
        </a:spcAft>
        <a:defRPr sz="4400">
          <a:solidFill>
            <a:schemeClr val="tx1"/>
          </a:solidFill>
          <a:latin typeface="Aptos Display"/>
        </a:defRPr>
      </a:lvl8pPr>
      <a:lvl9pPr marL="1828800" algn="l" rtl="0" fontAlgn="base">
        <a:lnSpc>
          <a:spcPct val="90000"/>
        </a:lnSpc>
        <a:spcBef>
          <a:spcPct val="0"/>
        </a:spcBef>
        <a:spcAft>
          <a:spcPct val="0"/>
        </a:spcAft>
        <a:defRPr sz="4400">
          <a:solidFill>
            <a:schemeClr val="tx1"/>
          </a:solidFill>
          <a:latin typeface="Aptos Display"/>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p:txBody>
          <a:bodyPr/>
          <a:lstStyle/>
          <a:p>
            <a:pPr eaLnBrk="1" hangingPunct="1"/>
            <a:endParaRPr lang="en-AU" smtClean="0"/>
          </a:p>
        </p:txBody>
      </p:sp>
      <p:sp>
        <p:nvSpPr>
          <p:cNvPr id="16386" name="Subtitle 2"/>
          <p:cNvSpPr>
            <a:spLocks noGrp="1"/>
          </p:cNvSpPr>
          <p:nvPr>
            <p:ph type="subTitle" idx="1"/>
          </p:nvPr>
        </p:nvSpPr>
        <p:spPr/>
        <p:txBody>
          <a:bodyPr/>
          <a:lstStyle/>
          <a:p>
            <a:pPr eaLnBrk="1" hangingPunct="1"/>
            <a:endParaRPr lang="en-AU" smtClean="0"/>
          </a:p>
        </p:txBody>
      </p:sp>
      <p:pic>
        <p:nvPicPr>
          <p:cNvPr id="16387" name="Picture 4"/>
          <p:cNvPicPr>
            <a:picLocks noChangeAspect="1"/>
          </p:cNvPicPr>
          <p:nvPr/>
        </p:nvPicPr>
        <p:blipFill>
          <a:blip r:embed="rId2"/>
          <a:srcRect/>
          <a:stretch>
            <a:fillRect/>
          </a:stretch>
        </p:blipFill>
        <p:spPr bwMode="auto">
          <a:xfrm>
            <a:off x="384175" y="992188"/>
            <a:ext cx="11423650" cy="43561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p:nvPr>
        </p:nvSpPr>
        <p:spPr/>
        <p:txBody>
          <a:bodyPr/>
          <a:lstStyle/>
          <a:p>
            <a:pPr eaLnBrk="1" hangingPunct="1"/>
            <a:r>
              <a:rPr lang="en-AU" smtClean="0"/>
              <a:t>Accomodation – Motels, Chalets &amp; Villas</a:t>
            </a:r>
          </a:p>
        </p:txBody>
      </p:sp>
      <p:sp>
        <p:nvSpPr>
          <p:cNvPr id="25602" name="Rectangle 3"/>
          <p:cNvSpPr>
            <a:spLocks noGrp="1"/>
          </p:cNvSpPr>
          <p:nvPr>
            <p:ph type="body" sz="half" idx="1"/>
          </p:nvPr>
        </p:nvSpPr>
        <p:spPr>
          <a:xfrm>
            <a:off x="838200" y="1825625"/>
            <a:ext cx="5148263" cy="3690938"/>
          </a:xfrm>
        </p:spPr>
        <p:txBody>
          <a:bodyPr/>
          <a:lstStyle/>
          <a:p>
            <a:pPr eaLnBrk="1" hangingPunct="1">
              <a:lnSpc>
                <a:spcPct val="70000"/>
              </a:lnSpc>
            </a:pPr>
            <a:r>
              <a:rPr lang="en-AU" sz="2000" smtClean="0"/>
              <a:t>3 nearby locations owned by the same Group</a:t>
            </a:r>
          </a:p>
          <a:p>
            <a:pPr eaLnBrk="1" hangingPunct="1">
              <a:lnSpc>
                <a:spcPct val="70000"/>
              </a:lnSpc>
            </a:pPr>
            <a:r>
              <a:rPr lang="en-AU" sz="2000" smtClean="0"/>
              <a:t>Recently refurbished</a:t>
            </a:r>
          </a:p>
          <a:p>
            <a:pPr eaLnBrk="1" hangingPunct="1">
              <a:lnSpc>
                <a:spcPct val="70000"/>
              </a:lnSpc>
            </a:pPr>
            <a:r>
              <a:rPr lang="en-AU" sz="2000" smtClean="0"/>
              <a:t>2026 prices locked for 2027 Rally</a:t>
            </a:r>
          </a:p>
          <a:p>
            <a:pPr eaLnBrk="1" hangingPunct="1">
              <a:lnSpc>
                <a:spcPct val="70000"/>
              </a:lnSpc>
            </a:pPr>
            <a:r>
              <a:rPr lang="en-AU" sz="2000" smtClean="0"/>
              <a:t>Prices locked for Pre &amp; Post Rally</a:t>
            </a:r>
          </a:p>
          <a:p>
            <a:pPr eaLnBrk="1" hangingPunct="1">
              <a:lnSpc>
                <a:spcPct val="70000"/>
              </a:lnSpc>
            </a:pPr>
            <a:r>
              <a:rPr lang="en-AU" sz="2000" smtClean="0"/>
              <a:t>Conference Room</a:t>
            </a:r>
          </a:p>
          <a:p>
            <a:pPr eaLnBrk="1" hangingPunct="1">
              <a:lnSpc>
                <a:spcPct val="70000"/>
              </a:lnSpc>
            </a:pPr>
            <a:r>
              <a:rPr lang="en-AU" sz="2000" smtClean="0"/>
              <a:t>Breakfast Room</a:t>
            </a:r>
          </a:p>
          <a:p>
            <a:pPr eaLnBrk="1" hangingPunct="1">
              <a:lnSpc>
                <a:spcPct val="70000"/>
              </a:lnSpc>
            </a:pPr>
            <a:r>
              <a:rPr lang="en-AU" sz="2000" smtClean="0"/>
              <a:t>Laundry</a:t>
            </a:r>
          </a:p>
          <a:p>
            <a:pPr eaLnBrk="1" hangingPunct="1">
              <a:lnSpc>
                <a:spcPct val="70000"/>
              </a:lnSpc>
            </a:pPr>
            <a:r>
              <a:rPr lang="en-AU" sz="2000" smtClean="0"/>
              <a:t>BBQ</a:t>
            </a:r>
          </a:p>
          <a:p>
            <a:pPr eaLnBrk="1" hangingPunct="1">
              <a:lnSpc>
                <a:spcPct val="70000"/>
              </a:lnSpc>
            </a:pPr>
            <a:r>
              <a:rPr lang="en-AU" sz="2000" smtClean="0"/>
              <a:t>Self Serve Continental Breakfast</a:t>
            </a:r>
          </a:p>
          <a:p>
            <a:pPr eaLnBrk="1" hangingPunct="1">
              <a:lnSpc>
                <a:spcPct val="70000"/>
              </a:lnSpc>
            </a:pPr>
            <a:r>
              <a:rPr lang="en-AU" sz="2000" smtClean="0"/>
              <a:t>Wifi</a:t>
            </a:r>
          </a:p>
          <a:p>
            <a:pPr eaLnBrk="1" hangingPunct="1">
              <a:lnSpc>
                <a:spcPct val="70000"/>
              </a:lnSpc>
              <a:buFont typeface="Arial" charset="0"/>
              <a:buNone/>
            </a:pPr>
            <a:endParaRPr lang="en-AU" sz="2000" smtClean="0"/>
          </a:p>
          <a:p>
            <a:pPr eaLnBrk="1" hangingPunct="1">
              <a:lnSpc>
                <a:spcPct val="70000"/>
              </a:lnSpc>
            </a:pPr>
            <a:endParaRPr lang="en-AU" sz="2000" smtClean="0"/>
          </a:p>
        </p:txBody>
      </p:sp>
      <p:pic>
        <p:nvPicPr>
          <p:cNvPr id="25603" name="Picture 221"/>
          <p:cNvPicPr>
            <a:picLocks noChangeAspect="1" noChangeArrowheads="1"/>
          </p:cNvPicPr>
          <p:nvPr/>
        </p:nvPicPr>
        <p:blipFill>
          <a:blip r:embed="rId2"/>
          <a:srcRect/>
          <a:stretch>
            <a:fillRect/>
          </a:stretch>
        </p:blipFill>
        <p:spPr bwMode="auto">
          <a:xfrm>
            <a:off x="8264525" y="1603375"/>
            <a:ext cx="3422650" cy="2498725"/>
          </a:xfrm>
          <a:prstGeom prst="rect">
            <a:avLst/>
          </a:prstGeom>
          <a:noFill/>
          <a:ln w="9525">
            <a:noFill/>
            <a:miter lim="800000"/>
            <a:headEnd/>
            <a:tailEnd/>
          </a:ln>
        </p:spPr>
      </p:pic>
      <p:pic>
        <p:nvPicPr>
          <p:cNvPr id="25606" name="Picture 6"/>
          <p:cNvPicPr>
            <a:picLocks noChangeAspect="1" noChangeArrowheads="1"/>
          </p:cNvPicPr>
          <p:nvPr/>
        </p:nvPicPr>
        <p:blipFill>
          <a:blip r:embed="rId3"/>
          <a:srcRect/>
          <a:stretch>
            <a:fillRect/>
          </a:stretch>
        </p:blipFill>
        <p:spPr bwMode="auto">
          <a:xfrm>
            <a:off x="5086350" y="3824288"/>
            <a:ext cx="3371850" cy="2390775"/>
          </a:xfrm>
          <a:prstGeom prst="rect">
            <a:avLst/>
          </a:prstGeom>
          <a:noFill/>
          <a:ln w="9525">
            <a:noFill/>
            <a:miter lim="800000"/>
            <a:headEnd/>
            <a:tailEnd/>
          </a:ln>
          <a:effectLst/>
        </p:spPr>
      </p:pic>
      <p:pic>
        <p:nvPicPr>
          <p:cNvPr id="25607" name="Picture 7"/>
          <p:cNvPicPr>
            <a:picLocks noChangeAspect="1" noChangeArrowheads="1"/>
          </p:cNvPicPr>
          <p:nvPr/>
        </p:nvPicPr>
        <p:blipFill>
          <a:blip r:embed="rId4"/>
          <a:srcRect/>
          <a:stretch>
            <a:fillRect/>
          </a:stretch>
        </p:blipFill>
        <p:spPr bwMode="auto">
          <a:xfrm>
            <a:off x="9004300" y="4375150"/>
            <a:ext cx="2476500" cy="17907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925513" y="109538"/>
            <a:ext cx="10515600" cy="784225"/>
          </a:xfrm>
        </p:spPr>
        <p:txBody>
          <a:bodyPr/>
          <a:lstStyle/>
          <a:p>
            <a:pPr eaLnBrk="1" hangingPunct="1"/>
            <a:r>
              <a:rPr lang="en-AU" smtClean="0"/>
              <a:t>Accommodation </a:t>
            </a:r>
          </a:p>
        </p:txBody>
      </p:sp>
      <p:sp>
        <p:nvSpPr>
          <p:cNvPr id="26626" name="TextBox 6"/>
          <p:cNvSpPr txBox="1">
            <a:spLocks noChangeArrowheads="1"/>
          </p:cNvSpPr>
          <p:nvPr/>
        </p:nvSpPr>
        <p:spPr bwMode="auto">
          <a:xfrm>
            <a:off x="793750" y="5594350"/>
            <a:ext cx="3289300" cy="366713"/>
          </a:xfrm>
          <a:prstGeom prst="rect">
            <a:avLst/>
          </a:prstGeom>
          <a:noFill/>
          <a:ln w="9525">
            <a:noFill/>
            <a:miter lim="800000"/>
            <a:headEnd/>
            <a:tailEnd/>
          </a:ln>
        </p:spPr>
        <p:txBody>
          <a:bodyPr>
            <a:spAutoFit/>
          </a:bodyPr>
          <a:lstStyle/>
          <a:p>
            <a:r>
              <a:rPr lang="en-AU">
                <a:latin typeface="Aptos"/>
              </a:rPr>
              <a:t>Motel Room examples</a:t>
            </a:r>
          </a:p>
        </p:txBody>
      </p:sp>
      <p:pic>
        <p:nvPicPr>
          <p:cNvPr id="26627" name="Picture 6"/>
          <p:cNvPicPr>
            <a:picLocks noChangeAspect="1" noChangeArrowheads="1"/>
          </p:cNvPicPr>
          <p:nvPr/>
        </p:nvPicPr>
        <p:blipFill>
          <a:blip r:embed="rId2"/>
          <a:srcRect/>
          <a:stretch>
            <a:fillRect/>
          </a:stretch>
        </p:blipFill>
        <p:spPr bwMode="auto">
          <a:xfrm>
            <a:off x="749300" y="1236663"/>
            <a:ext cx="3540125" cy="2447925"/>
          </a:xfrm>
          <a:prstGeom prst="rect">
            <a:avLst/>
          </a:prstGeom>
          <a:noFill/>
          <a:ln w="9525">
            <a:noFill/>
            <a:miter lim="800000"/>
            <a:headEnd/>
            <a:tailEnd/>
          </a:ln>
        </p:spPr>
      </p:pic>
      <p:pic>
        <p:nvPicPr>
          <p:cNvPr id="26628" name="Picture 7"/>
          <p:cNvPicPr>
            <a:picLocks noChangeAspect="1" noChangeArrowheads="1"/>
          </p:cNvPicPr>
          <p:nvPr/>
        </p:nvPicPr>
        <p:blipFill>
          <a:blip r:embed="rId3"/>
          <a:srcRect/>
          <a:stretch>
            <a:fillRect/>
          </a:stretch>
        </p:blipFill>
        <p:spPr bwMode="auto">
          <a:xfrm>
            <a:off x="7842250" y="3679825"/>
            <a:ext cx="3248025" cy="2428875"/>
          </a:xfrm>
          <a:prstGeom prst="rect">
            <a:avLst/>
          </a:prstGeom>
          <a:noFill/>
          <a:ln w="9525">
            <a:noFill/>
            <a:miter lim="800000"/>
            <a:headEnd/>
            <a:tailEnd/>
          </a:ln>
        </p:spPr>
      </p:pic>
      <p:pic>
        <p:nvPicPr>
          <p:cNvPr id="26629" name="Picture 8"/>
          <p:cNvPicPr>
            <a:picLocks noChangeAspect="1" noChangeArrowheads="1"/>
          </p:cNvPicPr>
          <p:nvPr/>
        </p:nvPicPr>
        <p:blipFill>
          <a:blip r:embed="rId4"/>
          <a:srcRect/>
          <a:stretch>
            <a:fillRect/>
          </a:stretch>
        </p:blipFill>
        <p:spPr bwMode="auto">
          <a:xfrm>
            <a:off x="4467225" y="1238250"/>
            <a:ext cx="3257550" cy="4381500"/>
          </a:xfrm>
          <a:prstGeom prst="rect">
            <a:avLst/>
          </a:prstGeom>
          <a:noFill/>
          <a:ln w="9525">
            <a:noFill/>
            <a:miter lim="800000"/>
            <a:headEnd/>
            <a:tailEnd/>
          </a:ln>
        </p:spPr>
      </p:pic>
    </p:spTree>
  </p:cSld>
  <p:clrMapOvr>
    <a:masterClrMapping/>
  </p:clrMapOvr>
  <p:transition spd="slow" advClick="0"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idx="4294967295"/>
          </p:nvPr>
        </p:nvSpPr>
        <p:spPr>
          <a:xfrm>
            <a:off x="925513" y="109538"/>
            <a:ext cx="10515600" cy="784225"/>
          </a:xfrm>
        </p:spPr>
        <p:txBody>
          <a:bodyPr/>
          <a:lstStyle/>
          <a:p>
            <a:pPr eaLnBrk="1" hangingPunct="1"/>
            <a:r>
              <a:rPr lang="en-AU" smtClean="0"/>
              <a:t>Accommodation </a:t>
            </a:r>
          </a:p>
        </p:txBody>
      </p:sp>
      <p:sp>
        <p:nvSpPr>
          <p:cNvPr id="27650" name="TextBox 6"/>
          <p:cNvSpPr txBox="1">
            <a:spLocks noChangeArrowheads="1"/>
          </p:cNvSpPr>
          <p:nvPr/>
        </p:nvSpPr>
        <p:spPr bwMode="auto">
          <a:xfrm>
            <a:off x="793750" y="5594350"/>
            <a:ext cx="3289300" cy="366713"/>
          </a:xfrm>
          <a:prstGeom prst="rect">
            <a:avLst/>
          </a:prstGeom>
          <a:noFill/>
          <a:ln w="9525">
            <a:noFill/>
            <a:miter lim="800000"/>
            <a:headEnd/>
            <a:tailEnd/>
          </a:ln>
        </p:spPr>
        <p:txBody>
          <a:bodyPr>
            <a:spAutoFit/>
          </a:bodyPr>
          <a:lstStyle/>
          <a:p>
            <a:r>
              <a:rPr lang="en-AU">
                <a:latin typeface="Aptos"/>
              </a:rPr>
              <a:t>Villa examples</a:t>
            </a:r>
          </a:p>
        </p:txBody>
      </p:sp>
      <p:pic>
        <p:nvPicPr>
          <p:cNvPr id="27651" name="Picture 8"/>
          <p:cNvPicPr>
            <a:picLocks noChangeAspect="1" noChangeArrowheads="1"/>
          </p:cNvPicPr>
          <p:nvPr/>
        </p:nvPicPr>
        <p:blipFill>
          <a:blip r:embed="rId2"/>
          <a:srcRect/>
          <a:stretch>
            <a:fillRect/>
          </a:stretch>
        </p:blipFill>
        <p:spPr bwMode="auto">
          <a:xfrm>
            <a:off x="787400" y="936625"/>
            <a:ext cx="3257550" cy="2428875"/>
          </a:xfrm>
          <a:prstGeom prst="rect">
            <a:avLst/>
          </a:prstGeom>
          <a:noFill/>
          <a:ln w="9525">
            <a:noFill/>
            <a:miter lim="800000"/>
            <a:headEnd/>
            <a:tailEnd/>
          </a:ln>
        </p:spPr>
      </p:pic>
      <p:pic>
        <p:nvPicPr>
          <p:cNvPr id="27652" name="Picture 9"/>
          <p:cNvPicPr>
            <a:picLocks noChangeAspect="1" noChangeArrowheads="1"/>
          </p:cNvPicPr>
          <p:nvPr/>
        </p:nvPicPr>
        <p:blipFill>
          <a:blip r:embed="rId3"/>
          <a:srcRect/>
          <a:stretch>
            <a:fillRect/>
          </a:stretch>
        </p:blipFill>
        <p:spPr bwMode="auto">
          <a:xfrm>
            <a:off x="6288088" y="1012825"/>
            <a:ext cx="3248025" cy="2409825"/>
          </a:xfrm>
          <a:prstGeom prst="rect">
            <a:avLst/>
          </a:prstGeom>
          <a:noFill/>
          <a:ln w="9525">
            <a:noFill/>
            <a:miter lim="800000"/>
            <a:headEnd/>
            <a:tailEnd/>
          </a:ln>
        </p:spPr>
      </p:pic>
      <p:pic>
        <p:nvPicPr>
          <p:cNvPr id="27653" name="Picture 10"/>
          <p:cNvPicPr>
            <a:picLocks noChangeAspect="1" noChangeArrowheads="1"/>
          </p:cNvPicPr>
          <p:nvPr/>
        </p:nvPicPr>
        <p:blipFill>
          <a:blip r:embed="rId4"/>
          <a:srcRect/>
          <a:stretch>
            <a:fillRect/>
          </a:stretch>
        </p:blipFill>
        <p:spPr bwMode="auto">
          <a:xfrm>
            <a:off x="3068638" y="3003550"/>
            <a:ext cx="3257550" cy="2238375"/>
          </a:xfrm>
          <a:prstGeom prst="rect">
            <a:avLst/>
          </a:prstGeom>
          <a:noFill/>
          <a:ln w="9525">
            <a:noFill/>
            <a:miter lim="800000"/>
            <a:headEnd/>
            <a:tailEnd/>
          </a:ln>
        </p:spPr>
      </p:pic>
      <p:pic>
        <p:nvPicPr>
          <p:cNvPr id="27654" name="Picture 11"/>
          <p:cNvPicPr>
            <a:picLocks noChangeAspect="1" noChangeArrowheads="1"/>
          </p:cNvPicPr>
          <p:nvPr/>
        </p:nvPicPr>
        <p:blipFill>
          <a:blip r:embed="rId5"/>
          <a:srcRect/>
          <a:stretch>
            <a:fillRect/>
          </a:stretch>
        </p:blipFill>
        <p:spPr bwMode="auto">
          <a:xfrm>
            <a:off x="9412288" y="3267075"/>
            <a:ext cx="2266950" cy="2105025"/>
          </a:xfrm>
          <a:prstGeom prst="rect">
            <a:avLst/>
          </a:prstGeom>
          <a:noFill/>
          <a:ln w="9525">
            <a:noFill/>
            <a:miter lim="800000"/>
            <a:headEnd/>
            <a:tailEnd/>
          </a:ln>
        </p:spPr>
      </p:pic>
    </p:spTree>
  </p:cSld>
  <p:clrMapOvr>
    <a:masterClrMapping/>
  </p:clrMapOvr>
  <p:transition spd="slow" advClick="0"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algn="ctr" eaLnBrk="1" hangingPunct="1"/>
            <a:r>
              <a:rPr lang="en-AU" smtClean="0"/>
              <a:t>Veteran Car Club of WA Busselton Branch </a:t>
            </a:r>
          </a:p>
        </p:txBody>
      </p:sp>
      <p:pic>
        <p:nvPicPr>
          <p:cNvPr id="28674" name="Picture 3"/>
          <p:cNvPicPr>
            <a:picLocks noChangeAspect="1"/>
          </p:cNvPicPr>
          <p:nvPr/>
        </p:nvPicPr>
        <p:blipFill>
          <a:blip r:embed="rId2"/>
          <a:srcRect/>
          <a:stretch>
            <a:fillRect/>
          </a:stretch>
        </p:blipFill>
        <p:spPr bwMode="auto">
          <a:xfrm>
            <a:off x="2287588" y="1825625"/>
            <a:ext cx="8312150" cy="4222750"/>
          </a:xfrm>
          <a:prstGeom prst="rect">
            <a:avLst/>
          </a:prstGeom>
          <a:noFill/>
          <a:ln w="9525">
            <a:noFill/>
            <a:miter lim="800000"/>
            <a:headEnd/>
            <a:tailEnd/>
          </a:ln>
        </p:spPr>
      </p:pic>
    </p:spTree>
  </p:cSld>
  <p:clrMapOvr>
    <a:masterClrMapping/>
  </p:clrMapOvr>
  <p:transition spd="slow" advClick="0"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p:nvPr>
        </p:nvSpPr>
        <p:spPr/>
        <p:txBody>
          <a:bodyPr/>
          <a:lstStyle/>
          <a:p>
            <a:pPr eaLnBrk="1" hangingPunct="1"/>
            <a:r>
              <a:rPr lang="en-AU" smtClean="0"/>
              <a:t>Accomodation Types &amp; Prices</a:t>
            </a:r>
          </a:p>
        </p:txBody>
      </p:sp>
      <p:pic>
        <p:nvPicPr>
          <p:cNvPr id="29698" name="Picture 3"/>
          <p:cNvPicPr>
            <a:picLocks noChangeAspect="1" noChangeArrowheads="1"/>
          </p:cNvPicPr>
          <p:nvPr>
            <p:ph type="body" idx="1"/>
          </p:nvPr>
        </p:nvPicPr>
        <p:blipFill>
          <a:blip r:embed="rId2"/>
          <a:srcRect/>
          <a:stretch>
            <a:fillRect/>
          </a:stretch>
        </p:blipFill>
        <p:spPr>
          <a:xfrm>
            <a:off x="1497013" y="1825625"/>
            <a:ext cx="9585325" cy="4351338"/>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p:nvPr>
        </p:nvSpPr>
        <p:spPr>
          <a:xfrm>
            <a:off x="838200" y="387350"/>
            <a:ext cx="10515600" cy="1325563"/>
          </a:xfrm>
        </p:spPr>
        <p:txBody>
          <a:bodyPr/>
          <a:lstStyle/>
          <a:p>
            <a:pPr eaLnBrk="1" hangingPunct="1"/>
            <a:r>
              <a:rPr lang="en-AU" smtClean="0"/>
              <a:t>Program of Events</a:t>
            </a:r>
          </a:p>
        </p:txBody>
      </p:sp>
      <p:pic>
        <p:nvPicPr>
          <p:cNvPr id="30722" name="Picture 4" descr="A black griffin with a yellow flag&#10;&#10;AI-generated content may be incorrect."/>
          <p:cNvPicPr>
            <a:picLocks noChangeAspect="1"/>
          </p:cNvPicPr>
          <p:nvPr/>
        </p:nvPicPr>
        <p:blipFill>
          <a:blip r:embed="rId2"/>
          <a:srcRect/>
          <a:stretch>
            <a:fillRect/>
          </a:stretch>
        </p:blipFill>
        <p:spPr bwMode="auto">
          <a:xfrm>
            <a:off x="10371138" y="184150"/>
            <a:ext cx="1103312" cy="1290638"/>
          </a:xfrm>
          <a:prstGeom prst="rect">
            <a:avLst/>
          </a:prstGeom>
          <a:noFill/>
          <a:ln w="9525">
            <a:noFill/>
            <a:miter lim="800000"/>
            <a:headEnd/>
            <a:tailEnd/>
          </a:ln>
        </p:spPr>
      </p:pic>
      <p:pic>
        <p:nvPicPr>
          <p:cNvPr id="30723" name="Picture 241"/>
          <p:cNvPicPr>
            <a:picLocks noChangeAspect="1" noChangeArrowheads="1"/>
          </p:cNvPicPr>
          <p:nvPr/>
        </p:nvPicPr>
        <p:blipFill>
          <a:blip r:embed="rId3"/>
          <a:srcRect/>
          <a:stretch>
            <a:fillRect/>
          </a:stretch>
        </p:blipFill>
        <p:spPr bwMode="auto">
          <a:xfrm>
            <a:off x="2011363" y="1970088"/>
            <a:ext cx="7597775" cy="4310062"/>
          </a:xfrm>
          <a:prstGeom prst="rect">
            <a:avLst/>
          </a:prstGeom>
          <a:noFill/>
          <a:ln w="9525">
            <a:noFill/>
            <a:miter lim="800000"/>
            <a:headEnd/>
            <a:tailEnd/>
          </a:ln>
        </p:spPr>
      </p:pic>
      <p:sp>
        <p:nvSpPr>
          <p:cNvPr id="30724" name="Rectangle 3"/>
          <p:cNvSpPr>
            <a:spLocks/>
          </p:cNvSpPr>
          <p:nvPr/>
        </p:nvSpPr>
        <p:spPr bwMode="auto">
          <a:xfrm>
            <a:off x="838200" y="1446213"/>
            <a:ext cx="9461500" cy="711200"/>
          </a:xfrm>
          <a:prstGeom prst="rect">
            <a:avLst/>
          </a:prstGeom>
          <a:noFill/>
          <a:ln w="9525">
            <a:noFill/>
            <a:miter lim="800000"/>
            <a:headEnd/>
            <a:tailEnd/>
          </a:ln>
        </p:spPr>
        <p:txBody>
          <a:bodyPr/>
          <a:lstStyle/>
          <a:p>
            <a:pPr marL="228600" indent="-228600">
              <a:lnSpc>
                <a:spcPct val="90000"/>
              </a:lnSpc>
              <a:spcBef>
                <a:spcPts val="1000"/>
              </a:spcBef>
              <a:buFont typeface="Arial" charset="0"/>
              <a:buNone/>
            </a:pPr>
            <a:r>
              <a:rPr lang="en-AU" sz="1400">
                <a:latin typeface="Aptos"/>
              </a:rPr>
              <a:t>Entrants are encouraged to dress in the fashion appropriate to the age of their vehicle. Not only will this add to the fun of the rally but will it will encourage public interest &amp; awareness.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p:cNvSpPr>
          <p:nvPr>
            <p:ph type="title"/>
          </p:nvPr>
        </p:nvSpPr>
        <p:spPr/>
        <p:txBody>
          <a:bodyPr/>
          <a:lstStyle/>
          <a:p>
            <a:pPr eaLnBrk="1" hangingPunct="1"/>
            <a:r>
              <a:rPr lang="en-AU" smtClean="0"/>
              <a:t>Display Day - Signal Park</a:t>
            </a:r>
          </a:p>
        </p:txBody>
      </p:sp>
      <p:sp>
        <p:nvSpPr>
          <p:cNvPr id="31746" name="Rectangle 3"/>
          <p:cNvSpPr>
            <a:spLocks noGrp="1"/>
          </p:cNvSpPr>
          <p:nvPr>
            <p:ph type="body" idx="1"/>
          </p:nvPr>
        </p:nvSpPr>
        <p:spPr>
          <a:xfrm>
            <a:off x="838200" y="1446213"/>
            <a:ext cx="10515600" cy="4414837"/>
          </a:xfrm>
        </p:spPr>
        <p:txBody>
          <a:bodyPr/>
          <a:lstStyle/>
          <a:p>
            <a:pPr eaLnBrk="1" hangingPunct="1"/>
            <a:r>
              <a:rPr lang="en-AU" sz="2000" smtClean="0"/>
              <a:t>Maximum Foot Traffic</a:t>
            </a:r>
          </a:p>
          <a:p>
            <a:pPr eaLnBrk="1" hangingPunct="1"/>
            <a:r>
              <a:rPr lang="en-AU" sz="2000" smtClean="0"/>
              <a:t>Visible from Busselton Jetty</a:t>
            </a:r>
          </a:p>
          <a:p>
            <a:pPr eaLnBrk="1" hangingPunct="1"/>
            <a:r>
              <a:rPr lang="en-AU" sz="2000" smtClean="0"/>
              <a:t>Share ground with Busselton Rotary Markets</a:t>
            </a:r>
          </a:p>
          <a:p>
            <a:pPr eaLnBrk="1" hangingPunct="1"/>
            <a:r>
              <a:rPr lang="en-AU" sz="2000" smtClean="0"/>
              <a:t>Adjacent Public Toilet Blocks</a:t>
            </a:r>
          </a:p>
          <a:p>
            <a:pPr eaLnBrk="1" hangingPunct="1">
              <a:buFont typeface="Arial" charset="0"/>
              <a:buNone/>
            </a:pPr>
            <a:endParaRPr lang="en-AU" sz="2000" smtClean="0"/>
          </a:p>
        </p:txBody>
      </p:sp>
      <p:pic>
        <p:nvPicPr>
          <p:cNvPr id="31747" name="Picture 5"/>
          <p:cNvPicPr>
            <a:picLocks noChangeAspect="1" noChangeArrowheads="1"/>
          </p:cNvPicPr>
          <p:nvPr/>
        </p:nvPicPr>
        <p:blipFill>
          <a:blip r:embed="rId2"/>
          <a:srcRect/>
          <a:stretch>
            <a:fillRect/>
          </a:stretch>
        </p:blipFill>
        <p:spPr bwMode="auto">
          <a:xfrm>
            <a:off x="1284288" y="3054350"/>
            <a:ext cx="4657725" cy="3449638"/>
          </a:xfrm>
          <a:prstGeom prst="rect">
            <a:avLst/>
          </a:prstGeom>
          <a:noFill/>
          <a:ln w="1">
            <a:noFill/>
            <a:miter lim="800000"/>
            <a:headEnd/>
            <a:tailEnd/>
          </a:ln>
        </p:spPr>
      </p:pic>
      <p:pic>
        <p:nvPicPr>
          <p:cNvPr id="31748" name="Picture 6"/>
          <p:cNvPicPr>
            <a:picLocks noChangeAspect="1" noChangeArrowheads="1"/>
          </p:cNvPicPr>
          <p:nvPr/>
        </p:nvPicPr>
        <p:blipFill>
          <a:blip r:embed="rId3"/>
          <a:srcRect/>
          <a:stretch>
            <a:fillRect/>
          </a:stretch>
        </p:blipFill>
        <p:spPr bwMode="auto">
          <a:xfrm>
            <a:off x="6610350" y="3084513"/>
            <a:ext cx="4573588" cy="3409950"/>
          </a:xfrm>
          <a:prstGeom prst="rect">
            <a:avLst/>
          </a:prstGeom>
          <a:noFill/>
          <a:ln w="1">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838200" y="365125"/>
            <a:ext cx="10515600" cy="1803400"/>
          </a:xfrm>
        </p:spPr>
        <p:txBody>
          <a:bodyPr/>
          <a:lstStyle/>
          <a:p>
            <a:pPr eaLnBrk="1" hangingPunct="1"/>
            <a:r>
              <a:rPr lang="en-AU" smtClean="0"/>
              <a:t>Entertainment</a:t>
            </a:r>
            <a:br>
              <a:rPr lang="en-AU" smtClean="0"/>
            </a:br>
            <a:r>
              <a:rPr lang="en-AU" sz="1800" smtClean="0"/>
              <a:t/>
            </a:r>
            <a:br>
              <a:rPr lang="en-AU" sz="1800" smtClean="0"/>
            </a:br>
            <a:r>
              <a:rPr lang="en-AU" sz="2800" smtClean="0"/>
              <a:t>The Busselton/Margaret River area has so much to offer that we suggest that you arrive early, or stay after the Rally, or both.</a:t>
            </a:r>
          </a:p>
        </p:txBody>
      </p:sp>
      <p:sp>
        <p:nvSpPr>
          <p:cNvPr id="32770" name="Rectangle 3"/>
          <p:cNvSpPr>
            <a:spLocks noGrp="1"/>
          </p:cNvSpPr>
          <p:nvPr>
            <p:ph type="body" idx="1"/>
          </p:nvPr>
        </p:nvSpPr>
        <p:spPr>
          <a:xfrm>
            <a:off x="838200" y="2449513"/>
            <a:ext cx="10515600" cy="3727450"/>
          </a:xfrm>
        </p:spPr>
        <p:txBody>
          <a:bodyPr/>
          <a:lstStyle/>
          <a:p>
            <a:pPr eaLnBrk="1" hangingPunct="1">
              <a:lnSpc>
                <a:spcPct val="80000"/>
              </a:lnSpc>
              <a:buFont typeface="Arial" charset="0"/>
              <a:buNone/>
            </a:pPr>
            <a:r>
              <a:rPr lang="en-AU" smtClean="0"/>
              <a:t>Examples of things to do include:</a:t>
            </a:r>
          </a:p>
          <a:p>
            <a:pPr eaLnBrk="1" hangingPunct="1">
              <a:lnSpc>
                <a:spcPct val="80000"/>
              </a:lnSpc>
            </a:pPr>
            <a:r>
              <a:rPr lang="en-AU" smtClean="0"/>
              <a:t>Wineries</a:t>
            </a:r>
          </a:p>
          <a:p>
            <a:pPr eaLnBrk="1" hangingPunct="1">
              <a:lnSpc>
                <a:spcPct val="80000"/>
              </a:lnSpc>
            </a:pPr>
            <a:r>
              <a:rPr lang="en-AU" smtClean="0"/>
              <a:t>Exceptional Restaurants (including many with degustation menus)</a:t>
            </a:r>
          </a:p>
          <a:p>
            <a:pPr eaLnBrk="1" hangingPunct="1">
              <a:lnSpc>
                <a:spcPct val="80000"/>
              </a:lnSpc>
            </a:pPr>
            <a:r>
              <a:rPr lang="en-AU" smtClean="0"/>
              <a:t>Caves (Mammoth, Lake, Jewel)</a:t>
            </a:r>
          </a:p>
          <a:p>
            <a:pPr eaLnBrk="1" hangingPunct="1">
              <a:lnSpc>
                <a:spcPct val="80000"/>
              </a:lnSpc>
            </a:pPr>
            <a:r>
              <a:rPr lang="en-AU" smtClean="0"/>
              <a:t>Mini Golf</a:t>
            </a:r>
          </a:p>
          <a:p>
            <a:pPr eaLnBrk="1" hangingPunct="1">
              <a:lnSpc>
                <a:spcPct val="80000"/>
              </a:lnSpc>
            </a:pPr>
            <a:r>
              <a:rPr lang="en-AU" smtClean="0"/>
              <a:t>Mazes</a:t>
            </a:r>
          </a:p>
          <a:p>
            <a:pPr eaLnBrk="1" hangingPunct="1">
              <a:lnSpc>
                <a:spcPct val="80000"/>
              </a:lnSpc>
            </a:pPr>
            <a:r>
              <a:rPr lang="en-AU" smtClean="0"/>
              <a:t>Birds of Prey Encounters</a:t>
            </a:r>
          </a:p>
          <a:p>
            <a:pPr eaLnBrk="1" hangingPunct="1">
              <a:lnSpc>
                <a:spcPct val="80000"/>
              </a:lnSpc>
            </a:pPr>
            <a:endParaRPr lang="en-AU"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noChangeArrowheads="1"/>
          </p:cNvPicPr>
          <p:nvPr/>
        </p:nvPicPr>
        <p:blipFill>
          <a:blip r:embed="rId2"/>
          <a:srcRect/>
          <a:stretch>
            <a:fillRect/>
          </a:stretch>
        </p:blipFill>
        <p:spPr bwMode="auto">
          <a:xfrm>
            <a:off x="646113" y="461963"/>
            <a:ext cx="5688012" cy="3302000"/>
          </a:xfrm>
          <a:prstGeom prst="rect">
            <a:avLst/>
          </a:prstGeom>
          <a:noFill/>
          <a:ln w="9525">
            <a:noFill/>
            <a:miter lim="800000"/>
            <a:headEnd/>
            <a:tailEnd/>
          </a:ln>
        </p:spPr>
      </p:pic>
      <p:pic>
        <p:nvPicPr>
          <p:cNvPr id="33794" name="Picture 5"/>
          <p:cNvPicPr>
            <a:picLocks noChangeAspect="1" noChangeArrowheads="1"/>
          </p:cNvPicPr>
          <p:nvPr/>
        </p:nvPicPr>
        <p:blipFill>
          <a:blip r:embed="rId3"/>
          <a:srcRect/>
          <a:stretch>
            <a:fillRect/>
          </a:stretch>
        </p:blipFill>
        <p:spPr bwMode="auto">
          <a:xfrm>
            <a:off x="652463" y="3927475"/>
            <a:ext cx="5975350" cy="2257425"/>
          </a:xfrm>
          <a:prstGeom prst="rect">
            <a:avLst/>
          </a:prstGeom>
          <a:noFill/>
          <a:ln w="9525">
            <a:noFill/>
            <a:miter lim="800000"/>
            <a:headEnd/>
            <a:tailEnd/>
          </a:ln>
        </p:spPr>
      </p:pic>
      <p:pic>
        <p:nvPicPr>
          <p:cNvPr id="33795" name="Picture 6"/>
          <p:cNvPicPr>
            <a:picLocks noChangeAspect="1" noChangeArrowheads="1"/>
          </p:cNvPicPr>
          <p:nvPr>
            <p:ph type="body" idx="1"/>
          </p:nvPr>
        </p:nvPicPr>
        <p:blipFill>
          <a:blip r:embed="rId4"/>
          <a:srcRect/>
          <a:stretch>
            <a:fillRect/>
          </a:stretch>
        </p:blipFill>
        <p:spPr>
          <a:xfrm>
            <a:off x="6659563" y="403225"/>
            <a:ext cx="4978400" cy="2738438"/>
          </a:xfrm>
        </p:spPr>
      </p:pic>
      <p:pic>
        <p:nvPicPr>
          <p:cNvPr id="33796" name="Picture 7"/>
          <p:cNvPicPr>
            <a:picLocks noChangeAspect="1" noChangeArrowheads="1"/>
          </p:cNvPicPr>
          <p:nvPr/>
        </p:nvPicPr>
        <p:blipFill>
          <a:blip r:embed="rId5"/>
          <a:srcRect/>
          <a:stretch>
            <a:fillRect/>
          </a:stretch>
        </p:blipFill>
        <p:spPr bwMode="auto">
          <a:xfrm>
            <a:off x="7099300" y="3756025"/>
            <a:ext cx="4475163" cy="24606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p:cNvPicPr>
            <a:picLocks noChangeAspect="1" noChangeArrowheads="1"/>
          </p:cNvPicPr>
          <p:nvPr>
            <p:ph type="body" idx="1"/>
          </p:nvPr>
        </p:nvPicPr>
        <p:blipFill>
          <a:blip r:embed="rId2"/>
          <a:srcRect/>
          <a:stretch>
            <a:fillRect/>
          </a:stretch>
        </p:blipFill>
        <p:spPr>
          <a:xfrm>
            <a:off x="573088" y="588963"/>
            <a:ext cx="5924550" cy="3257550"/>
          </a:xfrm>
        </p:spPr>
      </p:pic>
      <p:pic>
        <p:nvPicPr>
          <p:cNvPr id="34818" name="Picture 5"/>
          <p:cNvPicPr>
            <a:picLocks noChangeAspect="1" noChangeArrowheads="1"/>
          </p:cNvPicPr>
          <p:nvPr/>
        </p:nvPicPr>
        <p:blipFill>
          <a:blip r:embed="rId3"/>
          <a:srcRect/>
          <a:stretch>
            <a:fillRect/>
          </a:stretch>
        </p:blipFill>
        <p:spPr bwMode="auto">
          <a:xfrm>
            <a:off x="6708775" y="2692400"/>
            <a:ext cx="5186363" cy="384492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4"/>
          <p:cNvGrpSpPr>
            <a:grpSpLocks/>
          </p:cNvGrpSpPr>
          <p:nvPr/>
        </p:nvGrpSpPr>
        <p:grpSpPr bwMode="auto">
          <a:xfrm>
            <a:off x="219075" y="219075"/>
            <a:ext cx="11695113" cy="6402388"/>
            <a:chOff x="1024" y="15198"/>
            <a:chExt cx="596" cy="371"/>
          </a:xfrm>
        </p:grpSpPr>
        <p:pic>
          <p:nvPicPr>
            <p:cNvPr id="17410" name="Picture 5"/>
            <p:cNvPicPr>
              <a:picLocks noChangeAspect="1" noChangeArrowheads="1"/>
            </p:cNvPicPr>
            <p:nvPr/>
          </p:nvPicPr>
          <p:blipFill>
            <a:blip r:embed="rId2"/>
            <a:srcRect/>
            <a:stretch>
              <a:fillRect/>
            </a:stretch>
          </p:blipFill>
          <p:spPr bwMode="auto">
            <a:xfrm>
              <a:off x="1024" y="15198"/>
              <a:ext cx="596" cy="371"/>
            </a:xfrm>
            <a:prstGeom prst="rect">
              <a:avLst/>
            </a:prstGeom>
            <a:noFill/>
            <a:ln w="1">
              <a:noFill/>
              <a:miter lim="800000"/>
              <a:headEnd/>
              <a:tailEnd/>
            </a:ln>
          </p:spPr>
        </p:pic>
        <p:sp>
          <p:nvSpPr>
            <p:cNvPr id="17411" name="WordArt 6"/>
            <p:cNvSpPr>
              <a:spLocks noChangeArrowheads="1" noChangeShapeType="1" noTextEdit="1"/>
            </p:cNvSpPr>
            <p:nvPr/>
          </p:nvSpPr>
          <p:spPr bwMode="auto">
            <a:xfrm>
              <a:off x="1178" y="15214"/>
              <a:ext cx="325" cy="45"/>
            </a:xfrm>
            <a:prstGeom prst="rect">
              <a:avLst/>
            </a:prstGeom>
          </p:spPr>
          <p:txBody>
            <a:bodyPr wrap="none" fromWordArt="1">
              <a:prstTxWarp prst="textPlain">
                <a:avLst>
                  <a:gd name="adj" fmla="val 50000"/>
                </a:avLst>
              </a:prstTxWarp>
            </a:bodyPr>
            <a:lstStyle/>
            <a:p>
              <a:pPr algn="ctr"/>
              <a:r>
                <a:rPr lang="en-US" sz="2400" kern="10">
                  <a:ln w="9525">
                    <a:solidFill>
                      <a:srgbClr val="000000"/>
                    </a:solidFill>
                    <a:round/>
                    <a:headEnd/>
                    <a:tailEnd/>
                  </a:ln>
                  <a:solidFill>
                    <a:srgbClr val="FFFFFF"/>
                  </a:solidFill>
                  <a:latin typeface="Arial Black"/>
                </a:rPr>
                <a:t>VOCA RALLY 2027</a:t>
              </a:r>
            </a:p>
          </p:txBody>
        </p:sp>
        <p:sp>
          <p:nvSpPr>
            <p:cNvPr id="17412" name="WordArt 7"/>
            <p:cNvSpPr>
              <a:spLocks noChangeArrowheads="1" noChangeShapeType="1" noTextEdit="1"/>
            </p:cNvSpPr>
            <p:nvPr/>
          </p:nvSpPr>
          <p:spPr bwMode="auto">
            <a:xfrm>
              <a:off x="1089" y="15487"/>
              <a:ext cx="488" cy="45"/>
            </a:xfrm>
            <a:prstGeom prst="rect">
              <a:avLst/>
            </a:prstGeom>
          </p:spPr>
          <p:txBody>
            <a:bodyPr wrap="none" fromWordArt="1">
              <a:prstTxWarp prst="textPlain">
                <a:avLst>
                  <a:gd name="adj" fmla="val 50000"/>
                </a:avLst>
              </a:prstTxWarp>
            </a:bodyPr>
            <a:lstStyle/>
            <a:p>
              <a:pPr algn="ctr"/>
              <a:r>
                <a:rPr lang="en-US" sz="2400" kern="10">
                  <a:ln w="9525">
                    <a:solidFill>
                      <a:srgbClr val="000000"/>
                    </a:solidFill>
                    <a:round/>
                    <a:headEnd/>
                    <a:tailEnd/>
                  </a:ln>
                  <a:solidFill>
                    <a:srgbClr val="FFFFFF"/>
                  </a:solidFill>
                  <a:latin typeface="Arial Black"/>
                </a:rPr>
                <a:t>Busselton WA - 11 March to 17 March</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rot="5400000" flipH="1">
            <a:off x="-1409700" y="1409700"/>
            <a:ext cx="6858000" cy="403860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Freeform: Shape 16">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Rectangle 18">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856" name="Title 1"/>
          <p:cNvSpPr>
            <a:spLocks noGrp="1"/>
          </p:cNvSpPr>
          <p:nvPr>
            <p:ph type="title"/>
          </p:nvPr>
        </p:nvSpPr>
        <p:spPr>
          <a:xfrm>
            <a:off x="585788" y="1684338"/>
            <a:ext cx="3116262" cy="2395537"/>
          </a:xfrm>
        </p:spPr>
        <p:txBody>
          <a:bodyPr anchor="b"/>
          <a:lstStyle/>
          <a:p>
            <a:pPr algn="r" eaLnBrk="1" hangingPunct="1"/>
            <a:r>
              <a:rPr lang="en-AU" sz="4000" smtClean="0">
                <a:solidFill>
                  <a:srgbClr val="FFFFFF"/>
                </a:solidFill>
              </a:rPr>
              <a:t>Further information contact </a:t>
            </a:r>
          </a:p>
        </p:txBody>
      </p:sp>
      <p:sp>
        <p:nvSpPr>
          <p:cNvPr id="35857" name="AutoShape 18"/>
          <p:cNvSpPr>
            <a:spLocks noChangeArrowheads="1"/>
          </p:cNvSpPr>
          <p:nvPr/>
        </p:nvSpPr>
        <p:spPr bwMode="auto">
          <a:xfrm>
            <a:off x="5011738" y="717550"/>
            <a:ext cx="5864225" cy="1162050"/>
          </a:xfrm>
          <a:prstGeom prst="flowChartAlternateProcess">
            <a:avLst/>
          </a:prstGeom>
          <a:solidFill>
            <a:srgbClr val="FF9900"/>
          </a:solidFill>
          <a:ln w="9525">
            <a:solidFill>
              <a:srgbClr val="000000"/>
            </a:solidFill>
            <a:miter lim="800000"/>
            <a:headEnd/>
            <a:tailEnd/>
          </a:ln>
        </p:spPr>
        <p:txBody>
          <a:bodyPr/>
          <a:lstStyle/>
          <a:p>
            <a:r>
              <a:rPr lang="en-AU" sz="2000"/>
              <a:t>Robert Ingley</a:t>
            </a:r>
          </a:p>
          <a:p>
            <a:r>
              <a:rPr lang="en-AU" sz="2000"/>
              <a:t>email:    robert,ingley@gmail.com</a:t>
            </a:r>
          </a:p>
          <a:p>
            <a:r>
              <a:rPr lang="en-AU" sz="2000"/>
              <a:t>mobile:  0422 241 090 (text only please)</a:t>
            </a:r>
          </a:p>
        </p:txBody>
      </p:sp>
      <p:sp>
        <p:nvSpPr>
          <p:cNvPr id="35858" name="AutoShape 20"/>
          <p:cNvSpPr>
            <a:spLocks noChangeArrowheads="1"/>
          </p:cNvSpPr>
          <p:nvPr/>
        </p:nvSpPr>
        <p:spPr bwMode="auto">
          <a:xfrm>
            <a:off x="5032375" y="2317750"/>
            <a:ext cx="5864225" cy="1162050"/>
          </a:xfrm>
          <a:prstGeom prst="flowChartAlternateProcess">
            <a:avLst/>
          </a:prstGeom>
          <a:solidFill>
            <a:srgbClr val="FF9900"/>
          </a:solidFill>
          <a:ln w="9525">
            <a:solidFill>
              <a:srgbClr val="000000"/>
            </a:solidFill>
            <a:miter lim="800000"/>
            <a:headEnd/>
            <a:tailEnd/>
          </a:ln>
        </p:spPr>
        <p:txBody>
          <a:bodyPr/>
          <a:lstStyle/>
          <a:p>
            <a:r>
              <a:rPr lang="en-AU" sz="2000"/>
              <a:t>Jim Selkirk</a:t>
            </a:r>
          </a:p>
          <a:p>
            <a:r>
              <a:rPr lang="en-AU" sz="2000"/>
              <a:t>email:    hellenjim@bigpond.com</a:t>
            </a:r>
          </a:p>
          <a:p>
            <a:r>
              <a:rPr lang="en-AU" sz="2000"/>
              <a:t>mobile:  0409 720 620</a:t>
            </a:r>
          </a:p>
        </p:txBody>
      </p:sp>
      <p:sp>
        <p:nvSpPr>
          <p:cNvPr id="35859" name="AutoShape 21"/>
          <p:cNvSpPr>
            <a:spLocks noChangeArrowheads="1"/>
          </p:cNvSpPr>
          <p:nvPr/>
        </p:nvSpPr>
        <p:spPr bwMode="auto">
          <a:xfrm>
            <a:off x="5032375" y="3905250"/>
            <a:ext cx="5864225" cy="1162050"/>
          </a:xfrm>
          <a:prstGeom prst="flowChartAlternateProcess">
            <a:avLst/>
          </a:prstGeom>
          <a:solidFill>
            <a:srgbClr val="FF9900"/>
          </a:solidFill>
          <a:ln w="9525">
            <a:solidFill>
              <a:srgbClr val="000000"/>
            </a:solidFill>
            <a:miter lim="800000"/>
            <a:headEnd/>
            <a:tailEnd/>
          </a:ln>
        </p:spPr>
        <p:txBody>
          <a:bodyPr/>
          <a:lstStyle/>
          <a:p>
            <a:r>
              <a:rPr lang="en-AU" sz="2000"/>
              <a:t>Peter Temple</a:t>
            </a:r>
          </a:p>
          <a:p>
            <a:r>
              <a:rPr lang="en-AU" sz="2000"/>
              <a:t>email:    pte67433@bigpond.net.au</a:t>
            </a:r>
          </a:p>
          <a:p>
            <a:r>
              <a:rPr lang="en-AU" sz="2000"/>
              <a:t>mobile:  0414 462 195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8"/>
          <p:cNvSpPr>
            <a:spLocks noGrp="1"/>
          </p:cNvSpPr>
          <p:nvPr>
            <p:ph type="title"/>
          </p:nvPr>
        </p:nvSpPr>
        <p:spPr/>
        <p:txBody>
          <a:bodyPr/>
          <a:lstStyle/>
          <a:p>
            <a:pPr eaLnBrk="1" hangingPunct="1"/>
            <a:r>
              <a:rPr lang="en-AU" smtClean="0"/>
              <a:t>Busselton Historic Jetty &amp; Underwater Observatory</a:t>
            </a:r>
          </a:p>
        </p:txBody>
      </p:sp>
      <p:graphicFrame>
        <p:nvGraphicFramePr>
          <p:cNvPr id="34867" name="Group 51"/>
          <p:cNvGraphicFramePr>
            <a:graphicFrameLocks noGrp="1"/>
          </p:cNvGraphicFramePr>
          <p:nvPr>
            <p:ph idx="1"/>
          </p:nvPr>
        </p:nvGraphicFramePr>
        <p:xfrm>
          <a:off x="838200" y="1597025"/>
          <a:ext cx="10893425" cy="5260975"/>
        </p:xfrm>
        <a:graphic>
          <a:graphicData uri="http://schemas.openxmlformats.org/drawingml/2006/table">
            <a:tbl>
              <a:tblPr/>
              <a:tblGrid>
                <a:gridCol w="10893425"/>
              </a:tblGrid>
              <a:tr h="404813">
                <a:tc>
                  <a:txBody>
                    <a:bodyPr/>
                    <a:lstStyle/>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Extending 1.841 kilometers over the protected waters of Geographe Bay, the heritage</a:t>
                      </a:r>
                      <a:endParaRPr kumimoji="0" lang="en-US" sz="2000" b="0" i="0" u="none" strike="noStrike" cap="none" normalizeH="0" baseline="0" smtClean="0">
                        <a:ln>
                          <a:noFill/>
                        </a:ln>
                        <a:solidFill>
                          <a:schemeClr val="tx1"/>
                        </a:solidFill>
                        <a:effectLst/>
                        <a:latin typeface="Aptos"/>
                        <a:cs typeface="Arial" charset="0"/>
                      </a:endParaRPr>
                    </a:p>
                  </a:txBody>
                  <a:tcPr anchor="b" horzOverflow="overflow">
                    <a:lnL cap="flat">
                      <a:noFill/>
                    </a:lnL>
                    <a:lnR cap="flat">
                      <a:noFill/>
                    </a:lnR>
                    <a:lnT cap="flat">
                      <a:noFill/>
                    </a:lnT>
                    <a:lnB>
                      <a:noFill/>
                    </a:lnB>
                    <a:lnTlToBr>
                      <a:noFill/>
                    </a:lnTlToBr>
                    <a:lnBlToTr>
                      <a:noFill/>
                    </a:lnBlToTr>
                    <a:noFill/>
                  </a:tcPr>
                </a:tc>
              </a:tr>
              <a:tr h="404813">
                <a:tc>
                  <a:txBody>
                    <a:bodyPr/>
                    <a:lstStyle/>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Busselton Jetty is the longest timber-piled jetty in the southern hemisphere and is</a:t>
                      </a:r>
                      <a:endParaRPr kumimoji="0" lang="en-US" sz="2000" b="0" i="0" u="none" strike="noStrike" cap="none" normalizeH="0" baseline="0" smtClean="0">
                        <a:ln>
                          <a:noFill/>
                        </a:ln>
                        <a:solidFill>
                          <a:schemeClr val="tx1"/>
                        </a:solidFill>
                        <a:effectLst/>
                        <a:latin typeface="Aptos"/>
                        <a:cs typeface="Arial" charset="0"/>
                      </a:endParaRPr>
                    </a:p>
                  </a:txBody>
                  <a:tcPr anchor="b" horzOverflow="overflow">
                    <a:lnL cap="flat">
                      <a:noFill/>
                    </a:lnL>
                    <a:lnR cap="flat">
                      <a:noFill/>
                    </a:lnR>
                    <a:lnT>
                      <a:noFill/>
                    </a:lnT>
                    <a:lnB>
                      <a:noFill/>
                    </a:lnB>
                    <a:lnTlToBr>
                      <a:noFill/>
                    </a:lnTlToBr>
                    <a:lnBlToTr>
                      <a:noFill/>
                    </a:lnBlToTr>
                    <a:noFill/>
                  </a:tcPr>
                </a:tc>
              </a:tr>
              <a:tr h="404813">
                <a:tc>
                  <a:txBody>
                    <a:bodyPr/>
                    <a:lstStyle/>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home to one of six Underwater Observatories in the world.</a:t>
                      </a:r>
                      <a:endParaRPr kumimoji="0" lang="en-US" sz="2000" b="0" i="0" u="none" strike="noStrike" cap="none" normalizeH="0" baseline="0" smtClean="0">
                        <a:ln>
                          <a:noFill/>
                        </a:ln>
                        <a:solidFill>
                          <a:schemeClr val="tx1"/>
                        </a:solidFill>
                        <a:effectLst/>
                        <a:latin typeface="Aptos"/>
                        <a:cs typeface="Arial" charset="0"/>
                      </a:endParaRPr>
                    </a:p>
                  </a:txBody>
                  <a:tcPr anchor="b" horzOverflow="overflow">
                    <a:lnL cap="flat">
                      <a:noFill/>
                    </a:lnL>
                    <a:lnR cap="flat">
                      <a:noFill/>
                    </a:lnR>
                    <a:lnT>
                      <a:noFill/>
                    </a:lnT>
                    <a:lnB>
                      <a:noFill/>
                    </a:lnB>
                    <a:lnTlToBr>
                      <a:noFill/>
                    </a:lnTlToBr>
                    <a:lnBlToTr>
                      <a:noFill/>
                    </a:lnBlToTr>
                    <a:noFill/>
                  </a:tcPr>
                </a:tc>
              </a:tr>
              <a:tr h="404813">
                <a:tc>
                  <a:txBody>
                    <a:bodyPr/>
                    <a:lstStyle/>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ptos"/>
                          <a:cs typeface="Arial" charset="0"/>
                        </a:rPr>
                        <a:t> </a:t>
                      </a:r>
                    </a:p>
                  </a:txBody>
                  <a:tcPr anchor="b" horzOverflow="overflow">
                    <a:lnL cap="flat">
                      <a:noFill/>
                    </a:lnL>
                    <a:lnR cap="flat">
                      <a:noFill/>
                    </a:lnR>
                    <a:lnT>
                      <a:noFill/>
                    </a:lnT>
                    <a:lnB>
                      <a:noFill/>
                    </a:lnB>
                    <a:lnTlToBr>
                      <a:noFill/>
                    </a:lnTlToBr>
                    <a:lnBlToTr>
                      <a:noFill/>
                    </a:lnBlToTr>
                    <a:noFill/>
                  </a:tcPr>
                </a:tc>
              </a:tr>
              <a:tr h="404813">
                <a:tc>
                  <a:txBody>
                    <a:bodyPr/>
                    <a:lstStyle/>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Embark on a 1.7km journey across the peaceful waters of Geographe Bay aboard the</a:t>
                      </a:r>
                      <a:endParaRPr kumimoji="0" lang="en-US" sz="2000" b="0" i="0" u="none" strike="noStrike" cap="none" normalizeH="0" baseline="0" smtClean="0">
                        <a:ln>
                          <a:noFill/>
                        </a:ln>
                        <a:solidFill>
                          <a:schemeClr val="tx1"/>
                        </a:solidFill>
                        <a:effectLst/>
                        <a:latin typeface="Aptos"/>
                        <a:cs typeface="Arial" charset="0"/>
                      </a:endParaRPr>
                    </a:p>
                  </a:txBody>
                  <a:tcPr anchor="b" horzOverflow="overflow">
                    <a:lnL cap="flat">
                      <a:noFill/>
                    </a:lnL>
                    <a:lnR cap="flat">
                      <a:noFill/>
                    </a:lnR>
                    <a:lnT>
                      <a:noFill/>
                    </a:lnT>
                    <a:lnB>
                      <a:noFill/>
                    </a:lnB>
                    <a:lnTlToBr>
                      <a:noFill/>
                    </a:lnTlToBr>
                    <a:lnBlToTr>
                      <a:noFill/>
                    </a:lnBlToTr>
                    <a:noFill/>
                  </a:tcPr>
                </a:tc>
              </a:tr>
              <a:tr h="404813">
                <a:tc>
                  <a:txBody>
                    <a:bodyPr/>
                    <a:lstStyle/>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Rio Tinto Solar Express</a:t>
                      </a:r>
                      <a:endParaRPr kumimoji="0" lang="en-US" sz="2000" b="0" i="0" u="none" strike="noStrike" cap="none" normalizeH="0" baseline="0" smtClean="0">
                        <a:ln>
                          <a:noFill/>
                        </a:ln>
                        <a:solidFill>
                          <a:schemeClr val="tx1"/>
                        </a:solidFill>
                        <a:effectLst/>
                        <a:latin typeface="Aptos"/>
                        <a:cs typeface="Arial" charset="0"/>
                      </a:endParaRPr>
                    </a:p>
                  </a:txBody>
                  <a:tcPr anchor="b" horzOverflow="overflow">
                    <a:lnL cap="flat">
                      <a:noFill/>
                    </a:lnL>
                    <a:lnR cap="flat">
                      <a:noFill/>
                    </a:lnR>
                    <a:lnT>
                      <a:noFill/>
                    </a:lnT>
                    <a:lnB>
                      <a:noFill/>
                    </a:lnB>
                    <a:lnTlToBr>
                      <a:noFill/>
                    </a:lnTlToBr>
                    <a:lnBlToTr>
                      <a:noFill/>
                    </a:lnBlToTr>
                    <a:noFill/>
                  </a:tcPr>
                </a:tc>
              </a:tr>
              <a:tr h="403225">
                <a:tc>
                  <a:txBody>
                    <a:bodyPr/>
                    <a:lstStyle/>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ptos"/>
                          <a:cs typeface="Arial" charset="0"/>
                        </a:rPr>
                        <a:t> </a:t>
                      </a:r>
                    </a:p>
                  </a:txBody>
                  <a:tcPr anchor="b" horzOverflow="overflow">
                    <a:lnL cap="flat">
                      <a:noFill/>
                    </a:lnL>
                    <a:lnR cap="flat">
                      <a:noFill/>
                    </a:lnR>
                    <a:lnT>
                      <a:noFill/>
                    </a:lnT>
                    <a:lnB>
                      <a:noFill/>
                    </a:lnB>
                    <a:lnTlToBr>
                      <a:noFill/>
                    </a:lnTlToBr>
                    <a:lnBlToTr>
                      <a:noFill/>
                    </a:lnBlToTr>
                    <a:noFill/>
                  </a:tcPr>
                </a:tc>
              </a:tr>
              <a:tr h="404813">
                <a:tc>
                  <a:txBody>
                    <a:bodyPr/>
                    <a:lstStyle/>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Descend 8 metres below the ocean to discover more than 300 different marine species.</a:t>
                      </a:r>
                      <a:endParaRPr kumimoji="0" lang="en-US" sz="2000" b="0" i="0" u="none" strike="noStrike" cap="none" normalizeH="0" baseline="0" smtClean="0">
                        <a:ln>
                          <a:noFill/>
                        </a:ln>
                        <a:solidFill>
                          <a:schemeClr val="tx1"/>
                        </a:solidFill>
                        <a:effectLst/>
                        <a:latin typeface="Aptos"/>
                        <a:cs typeface="Arial" charset="0"/>
                      </a:endParaRPr>
                    </a:p>
                  </a:txBody>
                  <a:tcPr anchor="b" horzOverflow="overflow">
                    <a:lnL cap="flat">
                      <a:noFill/>
                    </a:lnL>
                    <a:lnR cap="flat">
                      <a:noFill/>
                    </a:lnR>
                    <a:lnT>
                      <a:noFill/>
                    </a:lnT>
                    <a:lnB>
                      <a:noFill/>
                    </a:lnB>
                    <a:lnTlToBr>
                      <a:noFill/>
                    </a:lnTlToBr>
                    <a:lnBlToTr>
                      <a:noFill/>
                    </a:lnBlToTr>
                    <a:noFill/>
                  </a:tcPr>
                </a:tc>
              </a:tr>
              <a:tr h="404813">
                <a:tc>
                  <a:txBody>
                    <a:bodyPr/>
                    <a:lstStyle/>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Inside the 9.5 metre diameter observation chamber, 11 viewing windows offer unique</a:t>
                      </a:r>
                      <a:endParaRPr kumimoji="0" lang="en-US" sz="2000" b="0" i="0" u="none" strike="noStrike" cap="none" normalizeH="0" baseline="0" smtClean="0">
                        <a:ln>
                          <a:noFill/>
                        </a:ln>
                        <a:solidFill>
                          <a:schemeClr val="tx1"/>
                        </a:solidFill>
                        <a:effectLst/>
                        <a:latin typeface="Aptos"/>
                        <a:cs typeface="Arial" charset="0"/>
                      </a:endParaRPr>
                    </a:p>
                  </a:txBody>
                  <a:tcPr anchor="b" horzOverflow="overflow">
                    <a:lnL cap="flat">
                      <a:noFill/>
                    </a:lnL>
                    <a:lnR cap="flat">
                      <a:noFill/>
                    </a:lnR>
                    <a:lnT>
                      <a:noFill/>
                    </a:lnT>
                    <a:lnB>
                      <a:noFill/>
                    </a:lnB>
                    <a:lnTlToBr>
                      <a:noFill/>
                    </a:lnTlToBr>
                    <a:lnBlToTr>
                      <a:noFill/>
                    </a:lnBlToTr>
                    <a:noFill/>
                  </a:tcPr>
                </a:tc>
              </a:tr>
              <a:tr h="404813">
                <a:tc>
                  <a:txBody>
                    <a:bodyPr/>
                    <a:lstStyle/>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vantage points to observe the piles that create Australia's largest artificial reef.</a:t>
                      </a:r>
                      <a:endParaRPr kumimoji="0" lang="en-US" sz="2000" b="0" i="0" u="none" strike="noStrike" cap="none" normalizeH="0" baseline="0" smtClean="0">
                        <a:ln>
                          <a:noFill/>
                        </a:ln>
                        <a:solidFill>
                          <a:schemeClr val="tx1"/>
                        </a:solidFill>
                        <a:effectLst/>
                        <a:latin typeface="Aptos"/>
                        <a:cs typeface="Arial" charset="0"/>
                      </a:endParaRPr>
                    </a:p>
                  </a:txBody>
                  <a:tcPr anchor="b" horzOverflow="overflow">
                    <a:lnL cap="flat">
                      <a:noFill/>
                    </a:lnL>
                    <a:lnR cap="flat">
                      <a:noFill/>
                    </a:lnR>
                    <a:lnT>
                      <a:noFill/>
                    </a:lnT>
                    <a:lnB>
                      <a:noFill/>
                    </a:lnB>
                    <a:lnTlToBr>
                      <a:noFill/>
                    </a:lnTlToBr>
                    <a:lnBlToTr>
                      <a:noFill/>
                    </a:lnBlToTr>
                    <a:noFill/>
                  </a:tcPr>
                </a:tc>
              </a:tr>
              <a:tr h="404813">
                <a:tc>
                  <a:txBody>
                    <a:bodyPr/>
                    <a:lstStyle/>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ptos"/>
                          <a:cs typeface="Arial" charset="0"/>
                        </a:rPr>
                        <a:t> </a:t>
                      </a:r>
                    </a:p>
                  </a:txBody>
                  <a:tcPr anchor="b" horzOverflow="overflow">
                    <a:lnL cap="flat">
                      <a:noFill/>
                    </a:lnL>
                    <a:lnR cap="flat">
                      <a:noFill/>
                    </a:lnR>
                    <a:lnT>
                      <a:noFill/>
                    </a:lnT>
                    <a:lnB>
                      <a:noFill/>
                    </a:lnB>
                    <a:lnTlToBr>
                      <a:noFill/>
                    </a:lnTlToBr>
                    <a:lnBlToTr>
                      <a:noFill/>
                    </a:lnBlToTr>
                    <a:noFill/>
                  </a:tcPr>
                </a:tc>
              </a:tr>
              <a:tr h="404813">
                <a:tc>
                  <a:txBody>
                    <a:bodyPr/>
                    <a:lstStyle/>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Train &amp; Observatory: Adult $42, Child $27</a:t>
                      </a:r>
                      <a:endParaRPr kumimoji="0" lang="en-US" sz="2000" b="0" i="0" u="none" strike="noStrike" cap="none" normalizeH="0" baseline="0" smtClean="0">
                        <a:ln>
                          <a:noFill/>
                        </a:ln>
                        <a:solidFill>
                          <a:schemeClr val="tx1"/>
                        </a:solidFill>
                        <a:effectLst/>
                        <a:latin typeface="Aptos"/>
                        <a:cs typeface="Arial" charset="0"/>
                      </a:endParaRPr>
                    </a:p>
                  </a:txBody>
                  <a:tcPr anchor="b" horzOverflow="overflow">
                    <a:lnL cap="flat">
                      <a:noFill/>
                    </a:lnL>
                    <a:lnR cap="flat">
                      <a:noFill/>
                    </a:lnR>
                    <a:lnT>
                      <a:noFill/>
                    </a:lnT>
                    <a:lnB>
                      <a:noFill/>
                    </a:lnB>
                    <a:lnTlToBr>
                      <a:noFill/>
                    </a:lnTlToBr>
                    <a:lnBlToTr>
                      <a:noFill/>
                    </a:lnBlToTr>
                    <a:noFill/>
                  </a:tcPr>
                </a:tc>
              </a:tr>
              <a:tr h="404813">
                <a:tc>
                  <a:txBody>
                    <a:bodyPr/>
                    <a:lstStyle/>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2 hours 30 minutes</a:t>
                      </a:r>
                      <a:endParaRPr kumimoji="0" lang="en-US" sz="2000" b="0" i="0" u="none" strike="noStrike" cap="none" normalizeH="0" baseline="0" smtClean="0">
                        <a:ln>
                          <a:noFill/>
                        </a:ln>
                        <a:solidFill>
                          <a:schemeClr val="tx1"/>
                        </a:solidFill>
                        <a:effectLst/>
                        <a:latin typeface="Aptos"/>
                        <a:cs typeface="Arial" charset="0"/>
                      </a:endParaRPr>
                    </a:p>
                  </a:txBody>
                  <a:tcPr anchor="b" horzOverflow="overflow">
                    <a:lnL cap="flat">
                      <a:noFill/>
                    </a:lnL>
                    <a:lnR cap="flat">
                      <a:noFill/>
                    </a:lnR>
                    <a:lnT>
                      <a:noFill/>
                    </a:lnT>
                    <a:lnB cap="flat">
                      <a:noFill/>
                    </a:lnB>
                    <a:lnTlToBr>
                      <a:noFill/>
                    </a:lnTlToBr>
                    <a:lnBlToTr>
                      <a:noFill/>
                    </a:lnBlToTr>
                    <a:no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Content Placeholder 4"/>
          <p:cNvPicPr>
            <a:picLocks noGrp="1" noChangeAspect="1"/>
          </p:cNvPicPr>
          <p:nvPr>
            <p:ph idx="1"/>
          </p:nvPr>
        </p:nvPicPr>
        <p:blipFill>
          <a:blip r:embed="rId2"/>
          <a:srcRect t="15776" r="-2" b="-2"/>
          <a:stretch>
            <a:fillRect/>
          </a:stretch>
        </p:blipFill>
        <p:spPr>
          <a:xfrm>
            <a:off x="-6350" y="0"/>
            <a:ext cx="12198350" cy="6858000"/>
          </a:xfrm>
        </p:spPr>
      </p:pic>
      <p:sp>
        <p:nvSpPr>
          <p:cNvPr id="19459" name="TextBox 1"/>
          <p:cNvSpPr txBox="1">
            <a:spLocks noChangeArrowheads="1"/>
          </p:cNvSpPr>
          <p:nvPr/>
        </p:nvSpPr>
        <p:spPr bwMode="auto">
          <a:xfrm>
            <a:off x="106363" y="5670550"/>
            <a:ext cx="11955462" cy="1108075"/>
          </a:xfrm>
          <a:prstGeom prst="rect">
            <a:avLst/>
          </a:prstGeom>
          <a:noFill/>
          <a:ln w="9525">
            <a:noFill/>
            <a:miter lim="800000"/>
            <a:headEnd/>
            <a:tailEnd/>
          </a:ln>
        </p:spPr>
        <p:txBody>
          <a:bodyPr>
            <a:spAutoFit/>
          </a:bodyPr>
          <a:lstStyle/>
          <a:p>
            <a:r>
              <a:rPr lang="en-AU" sz="6600">
                <a:latin typeface="Aptos Black"/>
              </a:rPr>
              <a:t>Busselton Historic Jetty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en-AU" smtClean="0">
                <a:latin typeface="Aptos Black"/>
              </a:rPr>
              <a:t>Jetty Train &amp; Underwater Observatory</a:t>
            </a:r>
          </a:p>
        </p:txBody>
      </p:sp>
      <p:pic>
        <p:nvPicPr>
          <p:cNvPr id="20482" name="Picture 4"/>
          <p:cNvPicPr>
            <a:picLocks noChangeAspect="1" noChangeArrowheads="1"/>
          </p:cNvPicPr>
          <p:nvPr/>
        </p:nvPicPr>
        <p:blipFill>
          <a:blip r:embed="rId2"/>
          <a:srcRect/>
          <a:stretch>
            <a:fillRect/>
          </a:stretch>
        </p:blipFill>
        <p:spPr bwMode="auto">
          <a:xfrm>
            <a:off x="946150" y="2312988"/>
            <a:ext cx="3657600" cy="3432175"/>
          </a:xfrm>
          <a:prstGeom prst="rect">
            <a:avLst/>
          </a:prstGeom>
          <a:noFill/>
          <a:ln w="9525">
            <a:noFill/>
            <a:miter lim="800000"/>
            <a:headEnd/>
            <a:tailEnd/>
          </a:ln>
        </p:spPr>
      </p:pic>
      <p:pic>
        <p:nvPicPr>
          <p:cNvPr id="20483" name="Picture 5"/>
          <p:cNvPicPr>
            <a:picLocks noChangeAspect="1" noChangeArrowheads="1"/>
          </p:cNvPicPr>
          <p:nvPr/>
        </p:nvPicPr>
        <p:blipFill>
          <a:blip r:embed="rId3"/>
          <a:srcRect/>
          <a:stretch>
            <a:fillRect/>
          </a:stretch>
        </p:blipFill>
        <p:spPr bwMode="auto">
          <a:xfrm>
            <a:off x="4960938" y="2303463"/>
            <a:ext cx="6792912" cy="344646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en-AU" smtClean="0">
                <a:latin typeface="Aptos Black"/>
              </a:rPr>
              <a:t>Beaches of Geographe Bay</a:t>
            </a:r>
          </a:p>
        </p:txBody>
      </p:sp>
      <p:pic>
        <p:nvPicPr>
          <p:cNvPr id="21506" name="Picture 4"/>
          <p:cNvPicPr>
            <a:picLocks noChangeAspect="1" noChangeArrowheads="1"/>
          </p:cNvPicPr>
          <p:nvPr>
            <p:ph idx="4294967295"/>
          </p:nvPr>
        </p:nvPicPr>
        <p:blipFill>
          <a:blip r:embed="rId2"/>
          <a:srcRect/>
          <a:stretch>
            <a:fillRect/>
          </a:stretch>
        </p:blipFill>
        <p:spPr>
          <a:xfrm>
            <a:off x="1006475" y="1633538"/>
            <a:ext cx="4848225" cy="3648075"/>
          </a:xfrm>
        </p:spPr>
      </p:pic>
      <p:pic>
        <p:nvPicPr>
          <p:cNvPr id="21507" name="Picture 5"/>
          <p:cNvPicPr>
            <a:picLocks noChangeAspect="1" noChangeArrowheads="1"/>
          </p:cNvPicPr>
          <p:nvPr/>
        </p:nvPicPr>
        <p:blipFill>
          <a:blip r:embed="rId3"/>
          <a:srcRect/>
          <a:stretch>
            <a:fillRect/>
          </a:stretch>
        </p:blipFill>
        <p:spPr bwMode="auto">
          <a:xfrm>
            <a:off x="6022975" y="2466975"/>
            <a:ext cx="5360988" cy="3933825"/>
          </a:xfrm>
          <a:prstGeom prst="rect">
            <a:avLst/>
          </a:prstGeom>
          <a:noFill/>
          <a:ln w="1">
            <a:noFill/>
            <a:miter lim="800000"/>
            <a:headEnd/>
            <a:tailEnd/>
          </a:ln>
        </p:spPr>
      </p:pic>
      <p:sp>
        <p:nvSpPr>
          <p:cNvPr id="21508" name="Text Box 7"/>
          <p:cNvSpPr txBox="1">
            <a:spLocks noChangeArrowheads="1"/>
          </p:cNvSpPr>
          <p:nvPr/>
        </p:nvSpPr>
        <p:spPr bwMode="auto">
          <a:xfrm>
            <a:off x="1162050" y="5532438"/>
            <a:ext cx="4370388" cy="1190625"/>
          </a:xfrm>
          <a:prstGeom prst="rect">
            <a:avLst/>
          </a:prstGeom>
          <a:noFill/>
          <a:ln w="9525">
            <a:noFill/>
            <a:miter lim="800000"/>
            <a:headEnd/>
            <a:tailEnd/>
          </a:ln>
        </p:spPr>
        <p:txBody>
          <a:bodyPr>
            <a:spAutoFit/>
          </a:bodyPr>
          <a:lstStyle/>
          <a:p>
            <a:pPr>
              <a:spcBef>
                <a:spcPct val="50000"/>
              </a:spcBef>
            </a:pPr>
            <a:r>
              <a:rPr lang="en-AU"/>
              <a:t>Busselton beaches offer calm, shallow, family-friendly turquoise waters in Geographe Bay, ideal for swimming, fishing, and snorkeling.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p:nvPr>
        </p:nvSpPr>
        <p:spPr/>
        <p:txBody>
          <a:bodyPr/>
          <a:lstStyle/>
          <a:p>
            <a:pPr algn="ctr" eaLnBrk="1" hangingPunct="1"/>
            <a:r>
              <a:rPr lang="en-AU" smtClean="0"/>
              <a:t>FLYING - Busselton Regional Airport</a:t>
            </a:r>
            <a:br>
              <a:rPr lang="en-AU" smtClean="0"/>
            </a:br>
            <a:r>
              <a:rPr lang="en-AU" smtClean="0"/>
              <a:t>Direct flights from Sydney &amp; Melbourne</a:t>
            </a:r>
          </a:p>
        </p:txBody>
      </p:sp>
      <p:pic>
        <p:nvPicPr>
          <p:cNvPr id="22530" name="Content Placeholder 3"/>
          <p:cNvPicPr>
            <a:picLocks noGrp="1" noChangeAspect="1"/>
          </p:cNvPicPr>
          <p:nvPr>
            <p:ph type="body" idx="1"/>
          </p:nvPr>
        </p:nvPicPr>
        <p:blipFill>
          <a:blip r:embed="rId2"/>
          <a:srcRect/>
          <a:stretch>
            <a:fillRect/>
          </a:stretch>
        </p:blipFill>
        <p:spPr>
          <a:xfrm>
            <a:off x="2227263" y="1825625"/>
            <a:ext cx="7735887" cy="4351338"/>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p:txBody>
          <a:bodyPr/>
          <a:lstStyle/>
          <a:p>
            <a:pPr algn="ctr" eaLnBrk="1" hangingPunct="1"/>
            <a:r>
              <a:rPr lang="en-AU" smtClean="0"/>
              <a:t>TOWING – Trailer Storage at nearby Sharps Motor Museum</a:t>
            </a:r>
          </a:p>
        </p:txBody>
      </p:sp>
      <p:pic>
        <p:nvPicPr>
          <p:cNvPr id="23554" name="Picture 3"/>
          <p:cNvPicPr>
            <a:picLocks noChangeAspect="1" noChangeArrowheads="1"/>
          </p:cNvPicPr>
          <p:nvPr>
            <p:ph type="body" idx="1"/>
          </p:nvPr>
        </p:nvPicPr>
        <p:blipFill>
          <a:blip r:embed="rId2"/>
          <a:srcRect/>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p:cNvPicPr>
            <a:picLocks noChangeAspect="1" noChangeArrowheads="1"/>
          </p:cNvPicPr>
          <p:nvPr/>
        </p:nvPicPr>
        <p:blipFill>
          <a:blip r:embed="rId2"/>
          <a:srcRect/>
          <a:stretch>
            <a:fillRect/>
          </a:stretch>
        </p:blipFill>
        <p:spPr bwMode="auto">
          <a:xfrm>
            <a:off x="1339850" y="211138"/>
            <a:ext cx="9401175" cy="6645275"/>
          </a:xfrm>
          <a:prstGeom prst="rect">
            <a:avLst/>
          </a:prstGeom>
          <a:noFill/>
          <a:ln w="9525">
            <a:noFill/>
            <a:miter lim="800000"/>
            <a:headEnd/>
            <a:tailEnd/>
          </a:ln>
        </p:spPr>
      </p:pic>
    </p:spTree>
  </p:cSld>
  <p:clrMapOvr>
    <a:masterClrMapping/>
  </p:clrMapOvr>
  <p:transition spd="slow" advClick="0" advTm="8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600</TotalTime>
  <Words>342</Words>
  <Application>Microsoft Office PowerPoint</Application>
  <PresentationFormat>Custom</PresentationFormat>
  <Paragraphs>62</Paragraphs>
  <Slides>20</Slides>
  <Notes>0</Notes>
  <HiddenSlides>0</HiddenSlides>
  <MMClips>0</MMClips>
  <ScaleCrop>false</ScaleCrop>
  <HeadingPairs>
    <vt:vector size="6" baseType="variant">
      <vt:variant>
        <vt:lpstr>Fonts Used</vt:lpstr>
      </vt:variant>
      <vt:variant>
        <vt:i4>4</vt:i4>
      </vt:variant>
      <vt:variant>
        <vt:lpstr>Design Template</vt:lpstr>
      </vt:variant>
      <vt:variant>
        <vt:i4>1</vt:i4>
      </vt:variant>
      <vt:variant>
        <vt:lpstr>Slide Titles</vt:lpstr>
      </vt:variant>
      <vt:variant>
        <vt:i4>20</vt:i4>
      </vt:variant>
    </vt:vector>
  </HeadingPairs>
  <TitlesOfParts>
    <vt:vector size="25" baseType="lpstr">
      <vt:lpstr>Arial</vt:lpstr>
      <vt:lpstr>Aptos Display</vt:lpstr>
      <vt:lpstr>Aptos</vt:lpstr>
      <vt:lpstr>Aptos Black</vt:lpstr>
      <vt:lpstr>Office Theme</vt:lpstr>
      <vt:lpstr>Slide 1</vt:lpstr>
      <vt:lpstr>Slide 2</vt:lpstr>
      <vt:lpstr>Busselton Historic Jetty &amp; Underwater Observatory</vt:lpstr>
      <vt:lpstr>Slide 4</vt:lpstr>
      <vt:lpstr>Jetty Train &amp; Underwater Observatory</vt:lpstr>
      <vt:lpstr>Beaches of Geographe Bay</vt:lpstr>
      <vt:lpstr>FLYING - Busselton Regional Airport Direct flights from Sydney &amp; Melbourne</vt:lpstr>
      <vt:lpstr>TOWING – Trailer Storage at nearby Sharps Motor Museum</vt:lpstr>
      <vt:lpstr>Slide 9</vt:lpstr>
      <vt:lpstr>Accomodation – Motels, Chalets &amp; Villas</vt:lpstr>
      <vt:lpstr>Accommodation </vt:lpstr>
      <vt:lpstr>Accommodation </vt:lpstr>
      <vt:lpstr>Veteran Car Club of WA Busselton Branch </vt:lpstr>
      <vt:lpstr>Accomodation Types &amp; Prices</vt:lpstr>
      <vt:lpstr>Program of Events</vt:lpstr>
      <vt:lpstr>Display Day - Signal Park</vt:lpstr>
      <vt:lpstr>Entertainment  The Busselton/Margaret River area has so much to offer that we suggest that you arrive early, or stay after the Rally, or both.</vt:lpstr>
      <vt:lpstr>Slide 18</vt:lpstr>
      <vt:lpstr>Slide 19</vt:lpstr>
      <vt:lpstr>Further information contact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Trevor Stephenson</dc:creator>
  <cp:lastModifiedBy>Ingley</cp:lastModifiedBy>
  <cp:revision>22</cp:revision>
  <dcterms:created xsi:type="dcterms:W3CDTF">2025-12-22T12:19:28Z</dcterms:created>
  <dcterms:modified xsi:type="dcterms:W3CDTF">2026-02-26T01:53:51Z</dcterms:modified>
</cp:coreProperties>
</file>